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6.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7.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ink/ink10.xml" ContentType="application/inkml+xml"/>
  <Override PartName="/ppt/ink/ink11.xml" ContentType="application/inkml+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ink/ink12.xml" ContentType="application/inkml+xml"/>
  <Override PartName="/ppt/ink/ink13.xml" ContentType="application/inkml+xml"/>
  <Override PartName="/ppt/ink/ink14.xml" ContentType="application/inkml+xml"/>
  <Override PartName="/ppt/ink/ink15.xml" ContentType="application/inkml+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ink/ink16.xml" ContentType="application/inkml+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ink/ink17.xml" ContentType="application/inkml+xml"/>
  <Override PartName="/ppt/ink/ink18.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4"/>
    <p:sldMasterId id="2147483748" r:id="rId5"/>
    <p:sldMasterId id="2147483755" r:id="rId6"/>
    <p:sldMasterId id="2147483682" r:id="rId7"/>
    <p:sldMasterId id="2147483769" r:id="rId8"/>
    <p:sldMasterId id="2147483692" r:id="rId9"/>
  </p:sldMasterIdLst>
  <p:notesMasterIdLst>
    <p:notesMasterId r:id="rId32"/>
  </p:notesMasterIdLst>
  <p:handoutMasterIdLst>
    <p:handoutMasterId r:id="rId33"/>
  </p:handoutMasterIdLst>
  <p:sldIdLst>
    <p:sldId id="256" r:id="rId10"/>
    <p:sldId id="328" r:id="rId11"/>
    <p:sldId id="329" r:id="rId12"/>
    <p:sldId id="335" r:id="rId13"/>
    <p:sldId id="370" r:id="rId14"/>
    <p:sldId id="338" r:id="rId15"/>
    <p:sldId id="371" r:id="rId16"/>
    <p:sldId id="344" r:id="rId17"/>
    <p:sldId id="348" r:id="rId18"/>
    <p:sldId id="347" r:id="rId19"/>
    <p:sldId id="349" r:id="rId20"/>
    <p:sldId id="350" r:id="rId21"/>
    <p:sldId id="351" r:id="rId22"/>
    <p:sldId id="352" r:id="rId23"/>
    <p:sldId id="355" r:id="rId24"/>
    <p:sldId id="353" r:id="rId25"/>
    <p:sldId id="357" r:id="rId26"/>
    <p:sldId id="364" r:id="rId27"/>
    <p:sldId id="365" r:id="rId28"/>
    <p:sldId id="366" r:id="rId29"/>
    <p:sldId id="367" r:id="rId30"/>
    <p:sldId id="368" r:id="rId31"/>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0" userDrawn="1">
          <p15:clr>
            <a:srgbClr val="A4A3A4"/>
          </p15:clr>
        </p15:guide>
        <p15:guide id="2" pos="521" userDrawn="1">
          <p15:clr>
            <a:srgbClr val="A4A3A4"/>
          </p15:clr>
        </p15:guide>
        <p15:guide id="3" orient="horz" pos="849" userDrawn="1">
          <p15:clr>
            <a:srgbClr val="A4A3A4"/>
          </p15:clr>
        </p15:guide>
        <p15:guide id="4" orient="horz" pos="1030" userDrawn="1">
          <p15:clr>
            <a:srgbClr val="A4A3A4"/>
          </p15:clr>
        </p15:guide>
        <p15:guide id="5" pos="295" userDrawn="1">
          <p15:clr>
            <a:srgbClr val="A4A3A4"/>
          </p15:clr>
        </p15:guide>
        <p15:guide id="6" pos="54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ECBA22-50A4-0CEC-38DD-05BDF3603DC1}" name="Lea Bächlin" initials="LB" userId="S::lea.baechlin@uzh.ch::87cc004f-31e0-4387-8a98-a4a51219c93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FB582"/>
    <a:srgbClr val="E5033A"/>
    <a:srgbClr val="FFE46F"/>
    <a:srgbClr val="D9E176"/>
    <a:srgbClr val="E7E7E7"/>
    <a:srgbClr val="E6002E"/>
    <a:srgbClr val="E6002F"/>
    <a:srgbClr val="000000"/>
    <a:srgbClr val="EE1F3C"/>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9E5158-8710-4DE5-991E-A7DE14BB65DE}" v="43" dt="2022-05-08T21:07:22.95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0754" autoAdjust="0"/>
  </p:normalViewPr>
  <p:slideViewPr>
    <p:cSldViewPr>
      <p:cViewPr varScale="1">
        <p:scale>
          <a:sx n="186" d="100"/>
          <a:sy n="186" d="100"/>
        </p:scale>
        <p:origin x="180" y="576"/>
      </p:cViewPr>
      <p:guideLst>
        <p:guide orient="horz" pos="940"/>
        <p:guide pos="521"/>
        <p:guide orient="horz" pos="849"/>
        <p:guide orient="horz" pos="1030"/>
        <p:guide pos="295"/>
        <p:guide pos="5420"/>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notesMaster" Target="notesMasters/notesMaster1.xml"/><Relationship Id="rId37" Type="http://schemas.openxmlformats.org/officeDocument/2006/relationships/tableStyles" Target="tableStyles.xml"/><Relationship Id="rId53"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6_n194.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DANIEL\09_Universitaet\____Studienprogrammevaluation%20HS21\04_Ergebnisse\Auswertung_07_n19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4B-4212-B7B4-A384CB2533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4B-4212-B7B4-A384CB25336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'1'!$E$230:$E$231</c:f>
              <c:strCache>
                <c:ptCount val="2"/>
                <c:pt idx="0">
                  <c:v>weiblich</c:v>
                </c:pt>
                <c:pt idx="1">
                  <c:v>männlich</c:v>
                </c:pt>
              </c:strCache>
            </c:strRef>
          </c:cat>
          <c:val>
            <c:numRef>
              <c:f>'1'!$F$230:$F$231</c:f>
              <c:numCache>
                <c:formatCode>General</c:formatCode>
                <c:ptCount val="2"/>
                <c:pt idx="0">
                  <c:v>81</c:v>
                </c:pt>
                <c:pt idx="1">
                  <c:v>112</c:v>
                </c:pt>
              </c:numCache>
            </c:numRef>
          </c:val>
          <c:extLst>
            <c:ext xmlns:c16="http://schemas.microsoft.com/office/drawing/2014/chart" uri="{C3380CC4-5D6E-409C-BE32-E72D297353CC}">
              <c16:uniqueId val="{00000004-064B-4212-B7B4-A384CB25336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'4.1'!$L$199</c:f>
              <c:strCache>
                <c:ptCount val="1"/>
                <c:pt idx="0">
                  <c:v>… viel zu gering [-2]</c:v>
                </c:pt>
              </c:strCache>
            </c:strRef>
          </c:tx>
          <c:spPr>
            <a:solidFill>
              <a:srgbClr val="E5033A"/>
            </a:solidFill>
            <a:ln>
              <a:noFill/>
            </a:ln>
            <a:effectLst/>
          </c:spPr>
          <c:invertIfNegative val="0"/>
          <c:cat>
            <c:strRef>
              <c:f>'4.1'!$M$198:$O$198</c:f>
              <c:strCache>
                <c:ptCount val="3"/>
                <c:pt idx="0">
                  <c:v>Q4101</c:v>
                </c:pt>
                <c:pt idx="1">
                  <c:v>Q4102</c:v>
                </c:pt>
                <c:pt idx="2">
                  <c:v>Q4103</c:v>
                </c:pt>
              </c:strCache>
            </c:strRef>
          </c:cat>
          <c:val>
            <c:numRef>
              <c:f>'4.1'!$M$199:$O$199</c:f>
              <c:numCache>
                <c:formatCode>General</c:formatCode>
                <c:ptCount val="3"/>
                <c:pt idx="0">
                  <c:v>2</c:v>
                </c:pt>
                <c:pt idx="1">
                  <c:v>4</c:v>
                </c:pt>
                <c:pt idx="2">
                  <c:v>11</c:v>
                </c:pt>
              </c:numCache>
            </c:numRef>
          </c:val>
          <c:extLst>
            <c:ext xmlns:c16="http://schemas.microsoft.com/office/drawing/2014/chart" uri="{C3380CC4-5D6E-409C-BE32-E72D297353CC}">
              <c16:uniqueId val="{00000000-21DC-47C1-B115-255CF46FC891}"/>
            </c:ext>
          </c:extLst>
        </c:ser>
        <c:ser>
          <c:idx val="1"/>
          <c:order val="1"/>
          <c:tx>
            <c:strRef>
              <c:f>'4.1'!$L$200</c:f>
              <c:strCache>
                <c:ptCount val="1"/>
                <c:pt idx="0">
                  <c:v>… eher zu gering [-1]</c:v>
                </c:pt>
              </c:strCache>
            </c:strRef>
          </c:tx>
          <c:spPr>
            <a:solidFill>
              <a:srgbClr val="FFE46F"/>
            </a:solidFill>
            <a:ln>
              <a:noFill/>
            </a:ln>
            <a:effectLst/>
          </c:spPr>
          <c:invertIfNegative val="0"/>
          <c:cat>
            <c:strRef>
              <c:f>'4.1'!$M$198:$O$198</c:f>
              <c:strCache>
                <c:ptCount val="3"/>
                <c:pt idx="0">
                  <c:v>Q4101</c:v>
                </c:pt>
                <c:pt idx="1">
                  <c:v>Q4102</c:v>
                </c:pt>
                <c:pt idx="2">
                  <c:v>Q4103</c:v>
                </c:pt>
              </c:strCache>
            </c:strRef>
          </c:cat>
          <c:val>
            <c:numRef>
              <c:f>'4.1'!$M$200:$O$200</c:f>
              <c:numCache>
                <c:formatCode>General</c:formatCode>
                <c:ptCount val="3"/>
                <c:pt idx="0">
                  <c:v>32</c:v>
                </c:pt>
                <c:pt idx="1">
                  <c:v>23</c:v>
                </c:pt>
                <c:pt idx="2">
                  <c:v>47</c:v>
                </c:pt>
              </c:numCache>
            </c:numRef>
          </c:val>
          <c:extLst>
            <c:ext xmlns:c16="http://schemas.microsoft.com/office/drawing/2014/chart" uri="{C3380CC4-5D6E-409C-BE32-E72D297353CC}">
              <c16:uniqueId val="{00000001-21DC-47C1-B115-255CF46FC891}"/>
            </c:ext>
          </c:extLst>
        </c:ser>
        <c:ser>
          <c:idx val="2"/>
          <c:order val="2"/>
          <c:tx>
            <c:strRef>
              <c:f>'4.1'!$L$201</c:f>
              <c:strCache>
                <c:ptCount val="1"/>
                <c:pt idx="0">
                  <c:v>… gerade richtig [0]</c:v>
                </c:pt>
              </c:strCache>
            </c:strRef>
          </c:tx>
          <c:spPr>
            <a:solidFill>
              <a:srgbClr val="7FB582"/>
            </a:solidFill>
            <a:ln>
              <a:noFill/>
            </a:ln>
            <a:effectLst/>
          </c:spPr>
          <c:invertIfNegative val="0"/>
          <c:cat>
            <c:strRef>
              <c:f>'4.1'!$M$198:$O$198</c:f>
              <c:strCache>
                <c:ptCount val="3"/>
                <c:pt idx="0">
                  <c:v>Q4101</c:v>
                </c:pt>
                <c:pt idx="1">
                  <c:v>Q4102</c:v>
                </c:pt>
                <c:pt idx="2">
                  <c:v>Q4103</c:v>
                </c:pt>
              </c:strCache>
            </c:strRef>
          </c:cat>
          <c:val>
            <c:numRef>
              <c:f>'4.1'!$M$201:$O$201</c:f>
              <c:numCache>
                <c:formatCode>General</c:formatCode>
                <c:ptCount val="3"/>
                <c:pt idx="0">
                  <c:v>142</c:v>
                </c:pt>
                <c:pt idx="1">
                  <c:v>112</c:v>
                </c:pt>
                <c:pt idx="2">
                  <c:v>83</c:v>
                </c:pt>
              </c:numCache>
            </c:numRef>
          </c:val>
          <c:extLst>
            <c:ext xmlns:c16="http://schemas.microsoft.com/office/drawing/2014/chart" uri="{C3380CC4-5D6E-409C-BE32-E72D297353CC}">
              <c16:uniqueId val="{00000002-21DC-47C1-B115-255CF46FC891}"/>
            </c:ext>
          </c:extLst>
        </c:ser>
        <c:ser>
          <c:idx val="3"/>
          <c:order val="3"/>
          <c:tx>
            <c:strRef>
              <c:f>'4.1'!$L$202</c:f>
              <c:strCache>
                <c:ptCount val="1"/>
                <c:pt idx="0">
                  <c:v>… eher zu hoch [1]</c:v>
                </c:pt>
              </c:strCache>
            </c:strRef>
          </c:tx>
          <c:spPr>
            <a:solidFill>
              <a:srgbClr val="D9E176"/>
            </a:solidFill>
            <a:ln>
              <a:noFill/>
            </a:ln>
            <a:effectLst/>
          </c:spPr>
          <c:invertIfNegative val="0"/>
          <c:cat>
            <c:strRef>
              <c:f>'4.1'!$M$198:$O$198</c:f>
              <c:strCache>
                <c:ptCount val="3"/>
                <c:pt idx="0">
                  <c:v>Q4101</c:v>
                </c:pt>
                <c:pt idx="1">
                  <c:v>Q4102</c:v>
                </c:pt>
                <c:pt idx="2">
                  <c:v>Q4103</c:v>
                </c:pt>
              </c:strCache>
            </c:strRef>
          </c:cat>
          <c:val>
            <c:numRef>
              <c:f>'4.1'!$M$202:$O$202</c:f>
              <c:numCache>
                <c:formatCode>General</c:formatCode>
                <c:ptCount val="3"/>
                <c:pt idx="0">
                  <c:v>14</c:v>
                </c:pt>
                <c:pt idx="1">
                  <c:v>40</c:v>
                </c:pt>
                <c:pt idx="2">
                  <c:v>7</c:v>
                </c:pt>
              </c:numCache>
            </c:numRef>
          </c:val>
          <c:extLst>
            <c:ext xmlns:c16="http://schemas.microsoft.com/office/drawing/2014/chart" uri="{C3380CC4-5D6E-409C-BE32-E72D297353CC}">
              <c16:uniqueId val="{00000003-21DC-47C1-B115-255CF46FC891}"/>
            </c:ext>
          </c:extLst>
        </c:ser>
        <c:ser>
          <c:idx val="4"/>
          <c:order val="4"/>
          <c:tx>
            <c:strRef>
              <c:f>'4.1'!$L$203</c:f>
              <c:strCache>
                <c:ptCount val="1"/>
                <c:pt idx="0">
                  <c:v>… viel zu hoch [2]</c:v>
                </c:pt>
              </c:strCache>
            </c:strRef>
          </c:tx>
          <c:spPr>
            <a:solidFill>
              <a:srgbClr val="E5033A"/>
            </a:solidFill>
            <a:ln w="28575" cap="rnd">
              <a:noFill/>
              <a:round/>
            </a:ln>
            <a:effectLst/>
          </c:spPr>
          <c:invertIfNegative val="0"/>
          <c:cat>
            <c:strRef>
              <c:f>'4.1'!$M$198:$O$198</c:f>
              <c:strCache>
                <c:ptCount val="3"/>
                <c:pt idx="0">
                  <c:v>Q4101</c:v>
                </c:pt>
                <c:pt idx="1">
                  <c:v>Q4102</c:v>
                </c:pt>
                <c:pt idx="2">
                  <c:v>Q4103</c:v>
                </c:pt>
              </c:strCache>
            </c:strRef>
          </c:cat>
          <c:val>
            <c:numRef>
              <c:f>'4.1'!$M$203:$O$203</c:f>
              <c:numCache>
                <c:formatCode>General</c:formatCode>
                <c:ptCount val="3"/>
                <c:pt idx="0">
                  <c:v>1</c:v>
                </c:pt>
                <c:pt idx="1">
                  <c:v>2</c:v>
                </c:pt>
                <c:pt idx="2">
                  <c:v>2</c:v>
                </c:pt>
              </c:numCache>
            </c:numRef>
          </c:val>
          <c:extLst>
            <c:ext xmlns:c16="http://schemas.microsoft.com/office/drawing/2014/chart" uri="{C3380CC4-5D6E-409C-BE32-E72D297353CC}">
              <c16:uniqueId val="{00000004-21DC-47C1-B115-255CF46FC891}"/>
            </c:ext>
          </c:extLst>
        </c:ser>
        <c:dLbls>
          <c:showLegendKey val="0"/>
          <c:showVal val="0"/>
          <c:showCatName val="0"/>
          <c:showSerName val="0"/>
          <c:showPercent val="0"/>
          <c:showBubbleSize val="0"/>
        </c:dLbls>
        <c:gapWidth val="150"/>
        <c:overlap val="100"/>
        <c:axId val="625421647"/>
        <c:axId val="625418319"/>
      </c:barChart>
      <c:lineChart>
        <c:grouping val="standard"/>
        <c:varyColors val="0"/>
        <c:ser>
          <c:idx val="5"/>
          <c:order val="5"/>
          <c:tx>
            <c:strRef>
              <c:f>'4.1'!$L$204</c:f>
              <c:strCache>
                <c:ptCount val="1"/>
                <c:pt idx="0">
                  <c:v>Propedeutikum</c:v>
                </c:pt>
              </c:strCache>
            </c:strRef>
          </c:tx>
          <c:spPr>
            <a:ln w="28575" cap="rnd">
              <a:solidFill>
                <a:schemeClr val="accent6"/>
              </a:solidFill>
              <a:round/>
            </a:ln>
            <a:effectLst/>
          </c:spPr>
          <c:marker>
            <c:symbol val="none"/>
          </c:marker>
          <c:cat>
            <c:strRef>
              <c:f>'4.1'!$M$198:$O$198</c:f>
              <c:strCache>
                <c:ptCount val="3"/>
                <c:pt idx="0">
                  <c:v>Q4101</c:v>
                </c:pt>
                <c:pt idx="1">
                  <c:v>Q4102</c:v>
                </c:pt>
                <c:pt idx="2">
                  <c:v>Q4103</c:v>
                </c:pt>
              </c:strCache>
            </c:strRef>
          </c:cat>
          <c:val>
            <c:numRef>
              <c:f>'4.1'!$M$204:$O$204</c:f>
              <c:numCache>
                <c:formatCode>0.0</c:formatCode>
                <c:ptCount val="3"/>
                <c:pt idx="0">
                  <c:v>5.5555555555555552E-2</c:v>
                </c:pt>
                <c:pt idx="1">
                  <c:v>0.40384615384615385</c:v>
                </c:pt>
                <c:pt idx="2">
                  <c:v>-0.45945945945945948</c:v>
                </c:pt>
              </c:numCache>
            </c:numRef>
          </c:val>
          <c:smooth val="0"/>
          <c:extLst>
            <c:ext xmlns:c16="http://schemas.microsoft.com/office/drawing/2014/chart" uri="{C3380CC4-5D6E-409C-BE32-E72D297353CC}">
              <c16:uniqueId val="{00000005-21DC-47C1-B115-255CF46FC891}"/>
            </c:ext>
          </c:extLst>
        </c:ser>
        <c:ser>
          <c:idx val="6"/>
          <c:order val="6"/>
          <c:tx>
            <c:strRef>
              <c:f>'4.1'!$L$205</c:f>
              <c:strCache>
                <c:ptCount val="1"/>
                <c:pt idx="0">
                  <c:v>2.Studienabschnitt</c:v>
                </c:pt>
              </c:strCache>
            </c:strRef>
          </c:tx>
          <c:spPr>
            <a:ln w="28575" cap="rnd">
              <a:solidFill>
                <a:schemeClr val="accent1">
                  <a:lumMod val="60000"/>
                </a:schemeClr>
              </a:solidFill>
              <a:round/>
            </a:ln>
            <a:effectLst/>
          </c:spPr>
          <c:marker>
            <c:symbol val="none"/>
          </c:marker>
          <c:cat>
            <c:strRef>
              <c:f>'4.1'!$M$198:$O$198</c:f>
              <c:strCache>
                <c:ptCount val="3"/>
                <c:pt idx="0">
                  <c:v>Q4101</c:v>
                </c:pt>
                <c:pt idx="1">
                  <c:v>Q4102</c:v>
                </c:pt>
                <c:pt idx="2">
                  <c:v>Q4103</c:v>
                </c:pt>
              </c:strCache>
            </c:strRef>
          </c:cat>
          <c:val>
            <c:numRef>
              <c:f>'4.1'!$M$205:$O$205</c:f>
              <c:numCache>
                <c:formatCode>0.0</c:formatCode>
                <c:ptCount val="3"/>
                <c:pt idx="0">
                  <c:v>-0.16911764705882354</c:v>
                </c:pt>
                <c:pt idx="1">
                  <c:v>-6.2015503875968991E-2</c:v>
                </c:pt>
                <c:pt idx="2">
                  <c:v>-0.36607142857142855</c:v>
                </c:pt>
              </c:numCache>
            </c:numRef>
          </c:val>
          <c:smooth val="0"/>
          <c:extLst>
            <c:ext xmlns:c16="http://schemas.microsoft.com/office/drawing/2014/chart" uri="{C3380CC4-5D6E-409C-BE32-E72D297353CC}">
              <c16:uniqueId val="{00000006-21DC-47C1-B115-255CF46FC891}"/>
            </c:ext>
          </c:extLst>
        </c:ser>
        <c:dLbls>
          <c:showLegendKey val="0"/>
          <c:showVal val="0"/>
          <c:showCatName val="0"/>
          <c:showSerName val="0"/>
          <c:showPercent val="0"/>
          <c:showBubbleSize val="0"/>
        </c:dLbls>
        <c:marker val="1"/>
        <c:smooth val="0"/>
        <c:axId val="1130599160"/>
        <c:axId val="1130594896"/>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1130594896"/>
        <c:scaling>
          <c:orientation val="minMax"/>
          <c:max val="2"/>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1130599160"/>
        <c:crosses val="max"/>
        <c:crossBetween val="between"/>
        <c:majorUnit val="1"/>
      </c:valAx>
      <c:catAx>
        <c:axId val="1130599160"/>
        <c:scaling>
          <c:orientation val="minMax"/>
        </c:scaling>
        <c:delete val="1"/>
        <c:axPos val="b"/>
        <c:numFmt formatCode="General" sourceLinked="1"/>
        <c:majorTickMark val="out"/>
        <c:minorTickMark val="none"/>
        <c:tickLblPos val="nextTo"/>
        <c:crossAx val="1130594896"/>
        <c:crosses val="autoZero"/>
        <c:auto val="1"/>
        <c:lblAlgn val="ctr"/>
        <c:lblOffset val="100"/>
        <c:noMultiLvlLbl val="0"/>
      </c:catAx>
      <c:spPr>
        <a:noFill/>
        <a:ln>
          <a:noFill/>
        </a:ln>
        <a:effectLst/>
      </c:spPr>
    </c:plotArea>
    <c:legend>
      <c:legendPos val="r"/>
      <c:legendEntry>
        <c:idx val="5"/>
        <c:delete val="1"/>
      </c:legendEntry>
      <c:legendEntry>
        <c:idx val="6"/>
        <c:delete val="1"/>
      </c:legendEntry>
      <c:layout>
        <c:manualLayout>
          <c:xMode val="edge"/>
          <c:yMode val="edge"/>
          <c:x val="0.89172247117764192"/>
          <c:y val="2.7619729809690224E-2"/>
          <c:w val="7.9734040457940233E-2"/>
          <c:h val="0.8903850937633931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'4.2'!$L$199</c:f>
              <c:strCache>
                <c:ptCount val="1"/>
                <c:pt idx="0">
                  <c:v>stimme überhaupt nicht zu [-2]</c:v>
                </c:pt>
              </c:strCache>
            </c:strRef>
          </c:tx>
          <c:spPr>
            <a:solidFill>
              <a:srgbClr val="E5033A"/>
            </a:solidFill>
            <a:ln>
              <a:noFill/>
            </a:ln>
            <a:effectLst/>
          </c:spPr>
          <c:invertIfNegative val="0"/>
          <c:cat>
            <c:strRef>
              <c:f>'4.2'!$M$198:$P$198</c:f>
              <c:strCache>
                <c:ptCount val="4"/>
                <c:pt idx="0">
                  <c:v>Q4201</c:v>
                </c:pt>
                <c:pt idx="1">
                  <c:v>Q4202</c:v>
                </c:pt>
                <c:pt idx="2">
                  <c:v>Q4203</c:v>
                </c:pt>
                <c:pt idx="3">
                  <c:v>Q4204</c:v>
                </c:pt>
              </c:strCache>
            </c:strRef>
          </c:cat>
          <c:val>
            <c:numRef>
              <c:f>'4.2'!$M$199:$P$199</c:f>
              <c:numCache>
                <c:formatCode>General</c:formatCode>
                <c:ptCount val="4"/>
                <c:pt idx="0">
                  <c:v>11</c:v>
                </c:pt>
                <c:pt idx="1">
                  <c:v>1</c:v>
                </c:pt>
                <c:pt idx="2">
                  <c:v>2</c:v>
                </c:pt>
                <c:pt idx="3">
                  <c:v>0</c:v>
                </c:pt>
              </c:numCache>
            </c:numRef>
          </c:val>
          <c:extLst>
            <c:ext xmlns:c16="http://schemas.microsoft.com/office/drawing/2014/chart" uri="{C3380CC4-5D6E-409C-BE32-E72D297353CC}">
              <c16:uniqueId val="{00000000-DA32-4F4B-8F66-0552CF84B51C}"/>
            </c:ext>
          </c:extLst>
        </c:ser>
        <c:ser>
          <c:idx val="1"/>
          <c:order val="1"/>
          <c:tx>
            <c:strRef>
              <c:f>'4.2'!$L$200</c:f>
              <c:strCache>
                <c:ptCount val="1"/>
                <c:pt idx="0">
                  <c:v>stimme eher nicht zu [-1]</c:v>
                </c:pt>
              </c:strCache>
            </c:strRef>
          </c:tx>
          <c:spPr>
            <a:solidFill>
              <a:srgbClr val="FFE46F"/>
            </a:solidFill>
            <a:ln>
              <a:noFill/>
            </a:ln>
            <a:effectLst/>
          </c:spPr>
          <c:invertIfNegative val="0"/>
          <c:cat>
            <c:strRef>
              <c:f>'4.2'!$M$198:$P$198</c:f>
              <c:strCache>
                <c:ptCount val="4"/>
                <c:pt idx="0">
                  <c:v>Q4201</c:v>
                </c:pt>
                <c:pt idx="1">
                  <c:v>Q4202</c:v>
                </c:pt>
                <c:pt idx="2">
                  <c:v>Q4203</c:v>
                </c:pt>
                <c:pt idx="3">
                  <c:v>Q4204</c:v>
                </c:pt>
              </c:strCache>
            </c:strRef>
          </c:cat>
          <c:val>
            <c:numRef>
              <c:f>'4.2'!$M$200:$P$200</c:f>
              <c:numCache>
                <c:formatCode>General</c:formatCode>
                <c:ptCount val="4"/>
                <c:pt idx="0">
                  <c:v>54</c:v>
                </c:pt>
                <c:pt idx="1">
                  <c:v>8</c:v>
                </c:pt>
                <c:pt idx="2">
                  <c:v>28</c:v>
                </c:pt>
                <c:pt idx="3">
                  <c:v>15</c:v>
                </c:pt>
              </c:numCache>
            </c:numRef>
          </c:val>
          <c:extLst>
            <c:ext xmlns:c16="http://schemas.microsoft.com/office/drawing/2014/chart" uri="{C3380CC4-5D6E-409C-BE32-E72D297353CC}">
              <c16:uniqueId val="{00000001-DA32-4F4B-8F66-0552CF84B51C}"/>
            </c:ext>
          </c:extLst>
        </c:ser>
        <c:ser>
          <c:idx val="2"/>
          <c:order val="2"/>
          <c:tx>
            <c:strRef>
              <c:f>'4.2'!$L$201</c:f>
              <c:strCache>
                <c:ptCount val="1"/>
                <c:pt idx="0">
                  <c:v>stimme eher zu [1]</c:v>
                </c:pt>
              </c:strCache>
            </c:strRef>
          </c:tx>
          <c:spPr>
            <a:solidFill>
              <a:srgbClr val="D9E176"/>
            </a:solidFill>
            <a:ln>
              <a:noFill/>
            </a:ln>
            <a:effectLst/>
          </c:spPr>
          <c:invertIfNegative val="0"/>
          <c:cat>
            <c:strRef>
              <c:f>'4.2'!$M$198:$P$198</c:f>
              <c:strCache>
                <c:ptCount val="4"/>
                <c:pt idx="0">
                  <c:v>Q4201</c:v>
                </c:pt>
                <c:pt idx="1">
                  <c:v>Q4202</c:v>
                </c:pt>
                <c:pt idx="2">
                  <c:v>Q4203</c:v>
                </c:pt>
                <c:pt idx="3">
                  <c:v>Q4204</c:v>
                </c:pt>
              </c:strCache>
            </c:strRef>
          </c:cat>
          <c:val>
            <c:numRef>
              <c:f>'4.2'!$M$201:$P$201</c:f>
              <c:numCache>
                <c:formatCode>General</c:formatCode>
                <c:ptCount val="4"/>
                <c:pt idx="0">
                  <c:v>70</c:v>
                </c:pt>
                <c:pt idx="1">
                  <c:v>68</c:v>
                </c:pt>
                <c:pt idx="2">
                  <c:v>94</c:v>
                </c:pt>
                <c:pt idx="3">
                  <c:v>90</c:v>
                </c:pt>
              </c:numCache>
            </c:numRef>
          </c:val>
          <c:extLst>
            <c:ext xmlns:c16="http://schemas.microsoft.com/office/drawing/2014/chart" uri="{C3380CC4-5D6E-409C-BE32-E72D297353CC}">
              <c16:uniqueId val="{00000002-DA32-4F4B-8F66-0552CF84B51C}"/>
            </c:ext>
          </c:extLst>
        </c:ser>
        <c:ser>
          <c:idx val="3"/>
          <c:order val="3"/>
          <c:tx>
            <c:strRef>
              <c:f>'4.2'!$L$202</c:f>
              <c:strCache>
                <c:ptCount val="1"/>
                <c:pt idx="0">
                  <c:v>stimme voll und ganz zu [2]</c:v>
                </c:pt>
              </c:strCache>
            </c:strRef>
          </c:tx>
          <c:spPr>
            <a:solidFill>
              <a:srgbClr val="7FB582"/>
            </a:solidFill>
            <a:ln>
              <a:noFill/>
            </a:ln>
            <a:effectLst/>
          </c:spPr>
          <c:invertIfNegative val="0"/>
          <c:cat>
            <c:strRef>
              <c:f>'4.2'!$M$198:$P$198</c:f>
              <c:strCache>
                <c:ptCount val="4"/>
                <c:pt idx="0">
                  <c:v>Q4201</c:v>
                </c:pt>
                <c:pt idx="1">
                  <c:v>Q4202</c:v>
                </c:pt>
                <c:pt idx="2">
                  <c:v>Q4203</c:v>
                </c:pt>
                <c:pt idx="3">
                  <c:v>Q4204</c:v>
                </c:pt>
              </c:strCache>
            </c:strRef>
          </c:cat>
          <c:val>
            <c:numRef>
              <c:f>'4.2'!$M$202:$P$202</c:f>
              <c:numCache>
                <c:formatCode>General</c:formatCode>
                <c:ptCount val="4"/>
                <c:pt idx="0">
                  <c:v>53</c:v>
                </c:pt>
                <c:pt idx="1">
                  <c:v>110</c:v>
                </c:pt>
                <c:pt idx="2">
                  <c:v>62</c:v>
                </c:pt>
                <c:pt idx="3">
                  <c:v>79</c:v>
                </c:pt>
              </c:numCache>
            </c:numRef>
          </c:val>
          <c:extLst>
            <c:ext xmlns:c16="http://schemas.microsoft.com/office/drawing/2014/chart" uri="{C3380CC4-5D6E-409C-BE32-E72D297353CC}">
              <c16:uniqueId val="{00000003-DA32-4F4B-8F66-0552CF84B51C}"/>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'4.2'!$L$203</c:f>
              <c:strCache>
                <c:ptCount val="1"/>
                <c:pt idx="0">
                  <c:v>Propedeutikum</c:v>
                </c:pt>
              </c:strCache>
            </c:strRef>
          </c:tx>
          <c:spPr>
            <a:ln w="28575" cap="rnd">
              <a:solidFill>
                <a:schemeClr val="accent5"/>
              </a:solidFill>
              <a:round/>
            </a:ln>
            <a:effectLst/>
          </c:spPr>
          <c:marker>
            <c:symbol val="none"/>
          </c:marker>
          <c:cat>
            <c:strRef>
              <c:f>'4.2'!$M$198:$P$198</c:f>
              <c:strCache>
                <c:ptCount val="4"/>
                <c:pt idx="0">
                  <c:v>Q4201</c:v>
                </c:pt>
                <c:pt idx="1">
                  <c:v>Q4202</c:v>
                </c:pt>
                <c:pt idx="2">
                  <c:v>Q4203</c:v>
                </c:pt>
                <c:pt idx="3">
                  <c:v>Q4204</c:v>
                </c:pt>
              </c:strCache>
            </c:strRef>
          </c:cat>
          <c:val>
            <c:numRef>
              <c:f>'4.2'!$M$203:$P$203</c:f>
              <c:numCache>
                <c:formatCode>0.0</c:formatCode>
                <c:ptCount val="4"/>
                <c:pt idx="0">
                  <c:v>0.82692307692307687</c:v>
                </c:pt>
                <c:pt idx="1">
                  <c:v>1.5</c:v>
                </c:pt>
                <c:pt idx="2">
                  <c:v>0.94339622641509435</c:v>
                </c:pt>
                <c:pt idx="3">
                  <c:v>1.1730769230769231</c:v>
                </c:pt>
              </c:numCache>
            </c:numRef>
          </c:val>
          <c:smooth val="0"/>
          <c:extLst>
            <c:ext xmlns:c16="http://schemas.microsoft.com/office/drawing/2014/chart" uri="{C3380CC4-5D6E-409C-BE32-E72D297353CC}">
              <c16:uniqueId val="{00000004-DA32-4F4B-8F66-0552CF84B51C}"/>
            </c:ext>
          </c:extLst>
        </c:ser>
        <c:ser>
          <c:idx val="5"/>
          <c:order val="5"/>
          <c:tx>
            <c:strRef>
              <c:f>'4.2'!$L$204</c:f>
              <c:strCache>
                <c:ptCount val="1"/>
                <c:pt idx="0">
                  <c:v>2.Studienabschnitt</c:v>
                </c:pt>
              </c:strCache>
            </c:strRef>
          </c:tx>
          <c:spPr>
            <a:ln w="28575" cap="rnd">
              <a:solidFill>
                <a:schemeClr val="accent6"/>
              </a:solidFill>
              <a:round/>
            </a:ln>
            <a:effectLst/>
          </c:spPr>
          <c:marker>
            <c:symbol val="none"/>
          </c:marker>
          <c:cat>
            <c:strRef>
              <c:f>'4.2'!$M$198:$P$198</c:f>
              <c:strCache>
                <c:ptCount val="4"/>
                <c:pt idx="0">
                  <c:v>Q4201</c:v>
                </c:pt>
                <c:pt idx="1">
                  <c:v>Q4202</c:v>
                </c:pt>
                <c:pt idx="2">
                  <c:v>Q4203</c:v>
                </c:pt>
                <c:pt idx="3">
                  <c:v>Q4204</c:v>
                </c:pt>
              </c:strCache>
            </c:strRef>
          </c:cat>
          <c:val>
            <c:numRef>
              <c:f>'4.2'!$M$204:$P$204</c:f>
              <c:numCache>
                <c:formatCode>0.0</c:formatCode>
                <c:ptCount val="4"/>
                <c:pt idx="0">
                  <c:v>0.41911764705882354</c:v>
                </c:pt>
                <c:pt idx="1">
                  <c:v>1.4814814814814814</c:v>
                </c:pt>
                <c:pt idx="2">
                  <c:v>1.0225563909774436</c:v>
                </c:pt>
                <c:pt idx="3">
                  <c:v>1.303030303030303</c:v>
                </c:pt>
              </c:numCache>
            </c:numRef>
          </c:val>
          <c:smooth val="0"/>
          <c:extLst>
            <c:ext xmlns:c16="http://schemas.microsoft.com/office/drawing/2014/chart" uri="{C3380CC4-5D6E-409C-BE32-E72D297353CC}">
              <c16:uniqueId val="{00000005-DA32-4F4B-8F66-0552CF84B51C}"/>
            </c:ext>
          </c:extLst>
        </c:ser>
        <c:dLbls>
          <c:showLegendKey val="0"/>
          <c:showVal val="0"/>
          <c:showCatName val="0"/>
          <c:showSerName val="0"/>
          <c:showPercent val="0"/>
          <c:showBubbleSize val="0"/>
        </c:dLbls>
        <c:marker val="1"/>
        <c:smooth val="0"/>
        <c:axId val="1130599160"/>
        <c:axId val="1130594896"/>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1130594896"/>
        <c:scaling>
          <c:orientation val="minMax"/>
          <c:max val="2"/>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1130599160"/>
        <c:crosses val="max"/>
        <c:crossBetween val="between"/>
        <c:majorUnit val="1"/>
      </c:valAx>
      <c:catAx>
        <c:axId val="1130599160"/>
        <c:scaling>
          <c:orientation val="minMax"/>
        </c:scaling>
        <c:delete val="1"/>
        <c:axPos val="b"/>
        <c:numFmt formatCode="General" sourceLinked="1"/>
        <c:majorTickMark val="out"/>
        <c:minorTickMark val="none"/>
        <c:tickLblPos val="nextTo"/>
        <c:crossAx val="1130594896"/>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9013974480252422"/>
          <c:y val="6.4897134428778258E-2"/>
          <c:w val="9.0330500000768893E-2"/>
          <c:h val="0.844435448692815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'5.1'!$L$199</c:f>
              <c:strCache>
                <c:ptCount val="1"/>
                <c:pt idx="0">
                  <c:v>stimme überhaupt nicht zu [-2]</c:v>
                </c:pt>
              </c:strCache>
            </c:strRef>
          </c:tx>
          <c:spPr>
            <a:solidFill>
              <a:srgbClr val="E5033A"/>
            </a:solidFill>
            <a:ln>
              <a:noFill/>
            </a:ln>
            <a:effectLst/>
          </c:spPr>
          <c:invertIfNegative val="0"/>
          <c:val>
            <c:numRef>
              <c:f>'5.1'!$M$199:$T$199</c:f>
              <c:numCache>
                <c:formatCode>General</c:formatCode>
                <c:ptCount val="8"/>
                <c:pt idx="0">
                  <c:v>1</c:v>
                </c:pt>
                <c:pt idx="1">
                  <c:v>3</c:v>
                </c:pt>
                <c:pt idx="2">
                  <c:v>2</c:v>
                </c:pt>
                <c:pt idx="3">
                  <c:v>15</c:v>
                </c:pt>
                <c:pt idx="4">
                  <c:v>13</c:v>
                </c:pt>
                <c:pt idx="5">
                  <c:v>0</c:v>
                </c:pt>
                <c:pt idx="6">
                  <c:v>0</c:v>
                </c:pt>
                <c:pt idx="7">
                  <c:v>1</c:v>
                </c:pt>
              </c:numCache>
            </c:numRef>
          </c:val>
          <c:extLst>
            <c:ext xmlns:c16="http://schemas.microsoft.com/office/drawing/2014/chart" uri="{C3380CC4-5D6E-409C-BE32-E72D297353CC}">
              <c16:uniqueId val="{00000000-0165-453F-90B8-E7058BF2ACE8}"/>
            </c:ext>
          </c:extLst>
        </c:ser>
        <c:ser>
          <c:idx val="1"/>
          <c:order val="1"/>
          <c:tx>
            <c:strRef>
              <c:f>'5.1'!$L$200</c:f>
              <c:strCache>
                <c:ptCount val="1"/>
                <c:pt idx="0">
                  <c:v>stimme eher nicht zu [-1]</c:v>
                </c:pt>
              </c:strCache>
            </c:strRef>
          </c:tx>
          <c:spPr>
            <a:solidFill>
              <a:srgbClr val="FFE46F"/>
            </a:solidFill>
            <a:ln>
              <a:noFill/>
            </a:ln>
            <a:effectLst/>
          </c:spPr>
          <c:invertIfNegative val="0"/>
          <c:val>
            <c:numRef>
              <c:f>'5.1'!$M$200:$T$200</c:f>
              <c:numCache>
                <c:formatCode>General</c:formatCode>
                <c:ptCount val="8"/>
                <c:pt idx="0">
                  <c:v>8</c:v>
                </c:pt>
                <c:pt idx="1">
                  <c:v>11</c:v>
                </c:pt>
                <c:pt idx="2">
                  <c:v>36</c:v>
                </c:pt>
                <c:pt idx="3">
                  <c:v>71</c:v>
                </c:pt>
                <c:pt idx="4">
                  <c:v>84</c:v>
                </c:pt>
                <c:pt idx="5">
                  <c:v>4</c:v>
                </c:pt>
                <c:pt idx="6">
                  <c:v>13</c:v>
                </c:pt>
                <c:pt idx="7">
                  <c:v>37</c:v>
                </c:pt>
              </c:numCache>
            </c:numRef>
          </c:val>
          <c:extLst>
            <c:ext xmlns:c16="http://schemas.microsoft.com/office/drawing/2014/chart" uri="{C3380CC4-5D6E-409C-BE32-E72D297353CC}">
              <c16:uniqueId val="{00000001-0165-453F-90B8-E7058BF2ACE8}"/>
            </c:ext>
          </c:extLst>
        </c:ser>
        <c:ser>
          <c:idx val="2"/>
          <c:order val="2"/>
          <c:tx>
            <c:strRef>
              <c:f>'5.1'!$L$201</c:f>
              <c:strCache>
                <c:ptCount val="1"/>
                <c:pt idx="0">
                  <c:v>stimme eher zu [1]</c:v>
                </c:pt>
              </c:strCache>
            </c:strRef>
          </c:tx>
          <c:spPr>
            <a:solidFill>
              <a:srgbClr val="D9E176"/>
            </a:solidFill>
            <a:ln>
              <a:noFill/>
            </a:ln>
            <a:effectLst/>
          </c:spPr>
          <c:invertIfNegative val="0"/>
          <c:val>
            <c:numRef>
              <c:f>'5.1'!$M$201:$T$201</c:f>
              <c:numCache>
                <c:formatCode>General</c:formatCode>
                <c:ptCount val="8"/>
                <c:pt idx="0">
                  <c:v>105</c:v>
                </c:pt>
                <c:pt idx="1">
                  <c:v>98</c:v>
                </c:pt>
                <c:pt idx="2">
                  <c:v>96</c:v>
                </c:pt>
                <c:pt idx="3">
                  <c:v>64</c:v>
                </c:pt>
                <c:pt idx="4">
                  <c:v>64</c:v>
                </c:pt>
                <c:pt idx="5">
                  <c:v>44</c:v>
                </c:pt>
                <c:pt idx="6">
                  <c:v>84</c:v>
                </c:pt>
                <c:pt idx="7">
                  <c:v>106</c:v>
                </c:pt>
              </c:numCache>
            </c:numRef>
          </c:val>
          <c:extLst>
            <c:ext xmlns:c16="http://schemas.microsoft.com/office/drawing/2014/chart" uri="{C3380CC4-5D6E-409C-BE32-E72D297353CC}">
              <c16:uniqueId val="{00000002-0165-453F-90B8-E7058BF2ACE8}"/>
            </c:ext>
          </c:extLst>
        </c:ser>
        <c:ser>
          <c:idx val="3"/>
          <c:order val="3"/>
          <c:tx>
            <c:strRef>
              <c:f>'5.1'!$L$202</c:f>
              <c:strCache>
                <c:ptCount val="1"/>
                <c:pt idx="0">
                  <c:v>stimme voll und ganz zu [2]</c:v>
                </c:pt>
              </c:strCache>
            </c:strRef>
          </c:tx>
          <c:spPr>
            <a:solidFill>
              <a:srgbClr val="7FB582"/>
            </a:solidFill>
            <a:ln>
              <a:noFill/>
            </a:ln>
            <a:effectLst/>
          </c:spPr>
          <c:invertIfNegative val="0"/>
          <c:val>
            <c:numRef>
              <c:f>'5.1'!$M$202:$T$202</c:f>
              <c:numCache>
                <c:formatCode>General</c:formatCode>
                <c:ptCount val="8"/>
                <c:pt idx="0">
                  <c:v>76</c:v>
                </c:pt>
                <c:pt idx="1">
                  <c:v>77</c:v>
                </c:pt>
                <c:pt idx="2">
                  <c:v>52</c:v>
                </c:pt>
                <c:pt idx="3">
                  <c:v>36</c:v>
                </c:pt>
                <c:pt idx="4">
                  <c:v>25</c:v>
                </c:pt>
                <c:pt idx="5">
                  <c:v>131</c:v>
                </c:pt>
                <c:pt idx="6">
                  <c:v>84</c:v>
                </c:pt>
                <c:pt idx="7">
                  <c:v>37</c:v>
                </c:pt>
              </c:numCache>
            </c:numRef>
          </c:val>
          <c:extLst>
            <c:ext xmlns:c16="http://schemas.microsoft.com/office/drawing/2014/chart" uri="{C3380CC4-5D6E-409C-BE32-E72D297353CC}">
              <c16:uniqueId val="{00000003-0165-453F-90B8-E7058BF2ACE8}"/>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'5.1'!$L$203</c:f>
              <c:strCache>
                <c:ptCount val="1"/>
                <c:pt idx="0">
                  <c:v>Propedeutikum</c:v>
                </c:pt>
              </c:strCache>
            </c:strRef>
          </c:tx>
          <c:spPr>
            <a:ln w="28575" cap="rnd">
              <a:solidFill>
                <a:schemeClr val="accent5"/>
              </a:solidFill>
              <a:round/>
            </a:ln>
            <a:effectLst/>
          </c:spPr>
          <c:marker>
            <c:symbol val="none"/>
          </c:marker>
          <c:val>
            <c:numRef>
              <c:f>'5.1'!$M$203:$T$203</c:f>
              <c:numCache>
                <c:formatCode>0.0</c:formatCode>
                <c:ptCount val="8"/>
                <c:pt idx="0">
                  <c:v>1.1851851851851851</c:v>
                </c:pt>
                <c:pt idx="1">
                  <c:v>1.2264150943396226</c:v>
                </c:pt>
                <c:pt idx="2">
                  <c:v>0.82352941176470584</c:v>
                </c:pt>
                <c:pt idx="3">
                  <c:v>-1.9607843137254902E-2</c:v>
                </c:pt>
                <c:pt idx="4">
                  <c:v>-9.6153846153846159E-2</c:v>
                </c:pt>
                <c:pt idx="5">
                  <c:v>1.68</c:v>
                </c:pt>
                <c:pt idx="6">
                  <c:v>1.22</c:v>
                </c:pt>
                <c:pt idx="7">
                  <c:v>0.54</c:v>
                </c:pt>
              </c:numCache>
            </c:numRef>
          </c:val>
          <c:smooth val="0"/>
          <c:extLst>
            <c:ext xmlns:c16="http://schemas.microsoft.com/office/drawing/2014/chart" uri="{C3380CC4-5D6E-409C-BE32-E72D297353CC}">
              <c16:uniqueId val="{00000004-0165-453F-90B8-E7058BF2ACE8}"/>
            </c:ext>
          </c:extLst>
        </c:ser>
        <c:ser>
          <c:idx val="5"/>
          <c:order val="5"/>
          <c:tx>
            <c:strRef>
              <c:f>'5.1'!$L$204</c:f>
              <c:strCache>
                <c:ptCount val="1"/>
                <c:pt idx="0">
                  <c:v>2.Studienabschnitt</c:v>
                </c:pt>
              </c:strCache>
            </c:strRef>
          </c:tx>
          <c:spPr>
            <a:ln w="28575" cap="rnd">
              <a:solidFill>
                <a:schemeClr val="accent6"/>
              </a:solidFill>
              <a:round/>
            </a:ln>
            <a:effectLst/>
          </c:spPr>
          <c:marker>
            <c:symbol val="none"/>
          </c:marker>
          <c:val>
            <c:numRef>
              <c:f>'5.1'!$M$204:$T$204</c:f>
              <c:numCache>
                <c:formatCode>0.0</c:formatCode>
                <c:ptCount val="8"/>
                <c:pt idx="0">
                  <c:v>1.3455882352941178</c:v>
                </c:pt>
                <c:pt idx="1">
                  <c:v>1.25</c:v>
                </c:pt>
                <c:pt idx="2">
                  <c:v>0.87407407407407411</c:v>
                </c:pt>
                <c:pt idx="3">
                  <c:v>0.26666666666666666</c:v>
                </c:pt>
                <c:pt idx="4">
                  <c:v>6.7164179104477612E-2</c:v>
                </c:pt>
                <c:pt idx="5">
                  <c:v>1.6899224806201549</c:v>
                </c:pt>
                <c:pt idx="6">
                  <c:v>1.3587786259541985</c:v>
                </c:pt>
                <c:pt idx="7">
                  <c:v>0.87022900763358779</c:v>
                </c:pt>
              </c:numCache>
            </c:numRef>
          </c:val>
          <c:smooth val="0"/>
          <c:extLst>
            <c:ext xmlns:c16="http://schemas.microsoft.com/office/drawing/2014/chart" uri="{C3380CC4-5D6E-409C-BE32-E72D297353CC}">
              <c16:uniqueId val="{00000005-0165-453F-90B8-E7058BF2ACE8}"/>
            </c:ext>
          </c:extLst>
        </c:ser>
        <c:dLbls>
          <c:showLegendKey val="0"/>
          <c:showVal val="0"/>
          <c:showCatName val="0"/>
          <c:showSerName val="0"/>
          <c:showPercent val="0"/>
          <c:showBubbleSize val="0"/>
        </c:dLbls>
        <c:marker val="1"/>
        <c:smooth val="0"/>
        <c:axId val="1130599160"/>
        <c:axId val="1130594896"/>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1130594896"/>
        <c:scaling>
          <c:orientation val="minMax"/>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1130599160"/>
        <c:crosses val="max"/>
        <c:crossBetween val="between"/>
        <c:majorUnit val="1"/>
      </c:valAx>
      <c:catAx>
        <c:axId val="1130599160"/>
        <c:scaling>
          <c:orientation val="minMax"/>
        </c:scaling>
        <c:delete val="1"/>
        <c:axPos val="b"/>
        <c:numFmt formatCode="General" sourceLinked="1"/>
        <c:majorTickMark val="out"/>
        <c:minorTickMark val="none"/>
        <c:tickLblPos val="nextTo"/>
        <c:crossAx val="1130594896"/>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9164203366380934"/>
          <c:y val="4.8730241171009235E-2"/>
          <c:w val="8.5823633416913431E-2"/>
          <c:h val="0.844435448692815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'5.4'!$L$199</c:f>
              <c:strCache>
                <c:ptCount val="1"/>
                <c:pt idx="0">
                  <c:v>sehr unzufrieden [-2]</c:v>
                </c:pt>
              </c:strCache>
            </c:strRef>
          </c:tx>
          <c:spPr>
            <a:solidFill>
              <a:srgbClr val="E5033A"/>
            </a:solidFill>
            <a:ln>
              <a:noFill/>
            </a:ln>
            <a:effectLst/>
          </c:spPr>
          <c:invertIfNegative val="0"/>
          <c:cat>
            <c:strRef>
              <c:f>'5.4'!$M$198:$R$198</c:f>
              <c:strCache>
                <c:ptCount val="6"/>
                <c:pt idx="0">
                  <c:v>Q5401</c:v>
                </c:pt>
                <c:pt idx="1">
                  <c:v>Q5402</c:v>
                </c:pt>
                <c:pt idx="2">
                  <c:v>Q5403</c:v>
                </c:pt>
                <c:pt idx="3">
                  <c:v>Q5404</c:v>
                </c:pt>
                <c:pt idx="4">
                  <c:v>Q5405</c:v>
                </c:pt>
                <c:pt idx="5">
                  <c:v>Q5406</c:v>
                </c:pt>
              </c:strCache>
            </c:strRef>
          </c:cat>
          <c:val>
            <c:numRef>
              <c:f>'5.4'!$M$199:$R$199</c:f>
              <c:numCache>
                <c:formatCode>General</c:formatCode>
                <c:ptCount val="6"/>
                <c:pt idx="0">
                  <c:v>0</c:v>
                </c:pt>
                <c:pt idx="1">
                  <c:v>3</c:v>
                </c:pt>
                <c:pt idx="2">
                  <c:v>6</c:v>
                </c:pt>
                <c:pt idx="3">
                  <c:v>1</c:v>
                </c:pt>
                <c:pt idx="4">
                  <c:v>2</c:v>
                </c:pt>
                <c:pt idx="5">
                  <c:v>3</c:v>
                </c:pt>
              </c:numCache>
            </c:numRef>
          </c:val>
          <c:extLst>
            <c:ext xmlns:c16="http://schemas.microsoft.com/office/drawing/2014/chart" uri="{C3380CC4-5D6E-409C-BE32-E72D297353CC}">
              <c16:uniqueId val="{00000000-6DD2-47A1-9CFF-52DABCE83191}"/>
            </c:ext>
          </c:extLst>
        </c:ser>
        <c:ser>
          <c:idx val="1"/>
          <c:order val="1"/>
          <c:tx>
            <c:strRef>
              <c:f>'5.4'!$L$200</c:f>
              <c:strCache>
                <c:ptCount val="1"/>
                <c:pt idx="0">
                  <c:v>eher unzufrieden [-1]</c:v>
                </c:pt>
              </c:strCache>
            </c:strRef>
          </c:tx>
          <c:spPr>
            <a:solidFill>
              <a:srgbClr val="FFE46F"/>
            </a:solidFill>
            <a:ln>
              <a:noFill/>
            </a:ln>
            <a:effectLst/>
          </c:spPr>
          <c:invertIfNegative val="0"/>
          <c:cat>
            <c:strRef>
              <c:f>'5.4'!$M$198:$R$198</c:f>
              <c:strCache>
                <c:ptCount val="6"/>
                <c:pt idx="0">
                  <c:v>Q5401</c:v>
                </c:pt>
                <c:pt idx="1">
                  <c:v>Q5402</c:v>
                </c:pt>
                <c:pt idx="2">
                  <c:v>Q5403</c:v>
                </c:pt>
                <c:pt idx="3">
                  <c:v>Q5404</c:v>
                </c:pt>
                <c:pt idx="4">
                  <c:v>Q5405</c:v>
                </c:pt>
                <c:pt idx="5">
                  <c:v>Q5406</c:v>
                </c:pt>
              </c:strCache>
            </c:strRef>
          </c:cat>
          <c:val>
            <c:numRef>
              <c:f>'5.4'!$M$200:$R$200</c:f>
              <c:numCache>
                <c:formatCode>General</c:formatCode>
                <c:ptCount val="6"/>
                <c:pt idx="0">
                  <c:v>6</c:v>
                </c:pt>
                <c:pt idx="1">
                  <c:v>17</c:v>
                </c:pt>
                <c:pt idx="2">
                  <c:v>28</c:v>
                </c:pt>
                <c:pt idx="3">
                  <c:v>33</c:v>
                </c:pt>
                <c:pt idx="4">
                  <c:v>21</c:v>
                </c:pt>
                <c:pt idx="5">
                  <c:v>27</c:v>
                </c:pt>
              </c:numCache>
            </c:numRef>
          </c:val>
          <c:extLst>
            <c:ext xmlns:c16="http://schemas.microsoft.com/office/drawing/2014/chart" uri="{C3380CC4-5D6E-409C-BE32-E72D297353CC}">
              <c16:uniqueId val="{00000001-6DD2-47A1-9CFF-52DABCE83191}"/>
            </c:ext>
          </c:extLst>
        </c:ser>
        <c:ser>
          <c:idx val="2"/>
          <c:order val="2"/>
          <c:tx>
            <c:strRef>
              <c:f>'5.4'!$L$201</c:f>
              <c:strCache>
                <c:ptCount val="1"/>
                <c:pt idx="0">
                  <c:v>eher zufrieden [1]</c:v>
                </c:pt>
              </c:strCache>
            </c:strRef>
          </c:tx>
          <c:spPr>
            <a:solidFill>
              <a:srgbClr val="D9E176"/>
            </a:solidFill>
            <a:ln>
              <a:noFill/>
            </a:ln>
            <a:effectLst/>
          </c:spPr>
          <c:invertIfNegative val="0"/>
          <c:cat>
            <c:strRef>
              <c:f>'5.4'!$M$198:$R$198</c:f>
              <c:strCache>
                <c:ptCount val="6"/>
                <c:pt idx="0">
                  <c:v>Q5401</c:v>
                </c:pt>
                <c:pt idx="1">
                  <c:v>Q5402</c:v>
                </c:pt>
                <c:pt idx="2">
                  <c:v>Q5403</c:v>
                </c:pt>
                <c:pt idx="3">
                  <c:v>Q5404</c:v>
                </c:pt>
                <c:pt idx="4">
                  <c:v>Q5405</c:v>
                </c:pt>
                <c:pt idx="5">
                  <c:v>Q5406</c:v>
                </c:pt>
              </c:strCache>
            </c:strRef>
          </c:cat>
          <c:val>
            <c:numRef>
              <c:f>'5.4'!$M$201:$R$201</c:f>
              <c:numCache>
                <c:formatCode>General</c:formatCode>
                <c:ptCount val="6"/>
                <c:pt idx="0">
                  <c:v>62</c:v>
                </c:pt>
                <c:pt idx="1">
                  <c:v>75</c:v>
                </c:pt>
                <c:pt idx="2">
                  <c:v>70</c:v>
                </c:pt>
                <c:pt idx="3">
                  <c:v>84</c:v>
                </c:pt>
                <c:pt idx="4">
                  <c:v>81</c:v>
                </c:pt>
                <c:pt idx="5">
                  <c:v>94</c:v>
                </c:pt>
              </c:numCache>
            </c:numRef>
          </c:val>
          <c:extLst>
            <c:ext xmlns:c16="http://schemas.microsoft.com/office/drawing/2014/chart" uri="{C3380CC4-5D6E-409C-BE32-E72D297353CC}">
              <c16:uniqueId val="{00000002-6DD2-47A1-9CFF-52DABCE83191}"/>
            </c:ext>
          </c:extLst>
        </c:ser>
        <c:ser>
          <c:idx val="3"/>
          <c:order val="3"/>
          <c:tx>
            <c:strRef>
              <c:f>'5.4'!$L$202</c:f>
              <c:strCache>
                <c:ptCount val="1"/>
                <c:pt idx="0">
                  <c:v>sehr zufrieden [2]</c:v>
                </c:pt>
              </c:strCache>
            </c:strRef>
          </c:tx>
          <c:spPr>
            <a:solidFill>
              <a:srgbClr val="7FB582"/>
            </a:solidFill>
            <a:ln>
              <a:noFill/>
            </a:ln>
            <a:effectLst/>
          </c:spPr>
          <c:invertIfNegative val="0"/>
          <c:cat>
            <c:strRef>
              <c:f>'5.4'!$M$198:$R$198</c:f>
              <c:strCache>
                <c:ptCount val="6"/>
                <c:pt idx="0">
                  <c:v>Q5401</c:v>
                </c:pt>
                <c:pt idx="1">
                  <c:v>Q5402</c:v>
                </c:pt>
                <c:pt idx="2">
                  <c:v>Q5403</c:v>
                </c:pt>
                <c:pt idx="3">
                  <c:v>Q5404</c:v>
                </c:pt>
                <c:pt idx="4">
                  <c:v>Q5405</c:v>
                </c:pt>
                <c:pt idx="5">
                  <c:v>Q5406</c:v>
                </c:pt>
              </c:strCache>
            </c:strRef>
          </c:cat>
          <c:val>
            <c:numRef>
              <c:f>'5.4'!$M$202:$R$202</c:f>
              <c:numCache>
                <c:formatCode>General</c:formatCode>
                <c:ptCount val="6"/>
                <c:pt idx="0">
                  <c:v>117</c:v>
                </c:pt>
                <c:pt idx="1">
                  <c:v>50</c:v>
                </c:pt>
                <c:pt idx="2">
                  <c:v>22</c:v>
                </c:pt>
                <c:pt idx="3">
                  <c:v>60</c:v>
                </c:pt>
                <c:pt idx="4">
                  <c:v>74</c:v>
                </c:pt>
                <c:pt idx="5">
                  <c:v>37</c:v>
                </c:pt>
              </c:numCache>
            </c:numRef>
          </c:val>
          <c:extLst>
            <c:ext xmlns:c16="http://schemas.microsoft.com/office/drawing/2014/chart" uri="{C3380CC4-5D6E-409C-BE32-E72D297353CC}">
              <c16:uniqueId val="{00000003-6DD2-47A1-9CFF-52DABCE83191}"/>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'5.4'!$L$203</c:f>
              <c:strCache>
                <c:ptCount val="1"/>
                <c:pt idx="0">
                  <c:v>Propedeutikum</c:v>
                </c:pt>
              </c:strCache>
            </c:strRef>
          </c:tx>
          <c:spPr>
            <a:ln w="28575" cap="rnd">
              <a:solidFill>
                <a:schemeClr val="accent5"/>
              </a:solidFill>
              <a:round/>
            </a:ln>
            <a:effectLst/>
          </c:spPr>
          <c:marker>
            <c:symbol val="none"/>
          </c:marker>
          <c:cat>
            <c:strRef>
              <c:f>'5.4'!$M$198:$R$198</c:f>
              <c:strCache>
                <c:ptCount val="6"/>
                <c:pt idx="0">
                  <c:v>Q5401</c:v>
                </c:pt>
                <c:pt idx="1">
                  <c:v>Q5402</c:v>
                </c:pt>
                <c:pt idx="2">
                  <c:v>Q5403</c:v>
                </c:pt>
                <c:pt idx="3">
                  <c:v>Q5404</c:v>
                </c:pt>
                <c:pt idx="4">
                  <c:v>Q5405</c:v>
                </c:pt>
                <c:pt idx="5">
                  <c:v>Q5406</c:v>
                </c:pt>
              </c:strCache>
            </c:strRef>
          </c:cat>
          <c:val>
            <c:numRef>
              <c:f>'5.4'!$M$203:$R$203</c:f>
              <c:numCache>
                <c:formatCode>0.0</c:formatCode>
                <c:ptCount val="6"/>
                <c:pt idx="0">
                  <c:v>1.5</c:v>
                </c:pt>
                <c:pt idx="1">
                  <c:v>0.94594594594594594</c:v>
                </c:pt>
                <c:pt idx="2">
                  <c:v>0.35483870967741937</c:v>
                </c:pt>
                <c:pt idx="3">
                  <c:v>1.1836734693877551</c:v>
                </c:pt>
                <c:pt idx="4">
                  <c:v>1.3061224489795917</c:v>
                </c:pt>
                <c:pt idx="5">
                  <c:v>0.77500000000000002</c:v>
                </c:pt>
              </c:numCache>
            </c:numRef>
          </c:val>
          <c:smooth val="0"/>
          <c:extLst>
            <c:ext xmlns:c16="http://schemas.microsoft.com/office/drawing/2014/chart" uri="{C3380CC4-5D6E-409C-BE32-E72D297353CC}">
              <c16:uniqueId val="{00000004-6DD2-47A1-9CFF-52DABCE83191}"/>
            </c:ext>
          </c:extLst>
        </c:ser>
        <c:ser>
          <c:idx val="5"/>
          <c:order val="5"/>
          <c:tx>
            <c:strRef>
              <c:f>'5.4'!$L$204</c:f>
              <c:strCache>
                <c:ptCount val="1"/>
                <c:pt idx="0">
                  <c:v>2.Studienabschnitt</c:v>
                </c:pt>
              </c:strCache>
            </c:strRef>
          </c:tx>
          <c:spPr>
            <a:ln w="28575" cap="rnd">
              <a:solidFill>
                <a:schemeClr val="accent6"/>
              </a:solidFill>
              <a:round/>
            </a:ln>
            <a:effectLst/>
          </c:spPr>
          <c:marker>
            <c:symbol val="none"/>
          </c:marker>
          <c:cat>
            <c:strRef>
              <c:f>'5.4'!$M$198:$R$198</c:f>
              <c:strCache>
                <c:ptCount val="6"/>
                <c:pt idx="0">
                  <c:v>Q5401</c:v>
                </c:pt>
                <c:pt idx="1">
                  <c:v>Q5402</c:v>
                </c:pt>
                <c:pt idx="2">
                  <c:v>Q5403</c:v>
                </c:pt>
                <c:pt idx="3">
                  <c:v>Q5404</c:v>
                </c:pt>
                <c:pt idx="4">
                  <c:v>Q5405</c:v>
                </c:pt>
                <c:pt idx="5">
                  <c:v>Q5406</c:v>
                </c:pt>
              </c:strCache>
            </c:strRef>
          </c:cat>
          <c:val>
            <c:numRef>
              <c:f>'5.4'!$M$204:$R$204</c:f>
              <c:numCache>
                <c:formatCode>0.0</c:formatCode>
                <c:ptCount val="6"/>
                <c:pt idx="0">
                  <c:v>1.5939849624060149</c:v>
                </c:pt>
                <c:pt idx="1">
                  <c:v>1.0833333333333333</c:v>
                </c:pt>
                <c:pt idx="2">
                  <c:v>0.66315789473684206</c:v>
                </c:pt>
                <c:pt idx="3">
                  <c:v>0.86046511627906974</c:v>
                </c:pt>
                <c:pt idx="4">
                  <c:v>1.0852713178294573</c:v>
                </c:pt>
                <c:pt idx="5">
                  <c:v>0.85950413223140498</c:v>
                </c:pt>
              </c:numCache>
            </c:numRef>
          </c:val>
          <c:smooth val="0"/>
          <c:extLst>
            <c:ext xmlns:c16="http://schemas.microsoft.com/office/drawing/2014/chart" uri="{C3380CC4-5D6E-409C-BE32-E72D297353CC}">
              <c16:uniqueId val="{00000005-6DD2-47A1-9CFF-52DABCE83191}"/>
            </c:ext>
          </c:extLst>
        </c:ser>
        <c:dLbls>
          <c:showLegendKey val="0"/>
          <c:showVal val="0"/>
          <c:showCatName val="0"/>
          <c:showSerName val="0"/>
          <c:showPercent val="0"/>
          <c:showBubbleSize val="0"/>
        </c:dLbls>
        <c:marker val="1"/>
        <c:smooth val="0"/>
        <c:axId val="938922480"/>
        <c:axId val="938920512"/>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938920512"/>
        <c:scaling>
          <c:orientation val="minMax"/>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938922480"/>
        <c:crosses val="max"/>
        <c:crossBetween val="between"/>
        <c:majorUnit val="1"/>
      </c:valAx>
      <c:catAx>
        <c:axId val="938922480"/>
        <c:scaling>
          <c:orientation val="minMax"/>
        </c:scaling>
        <c:delete val="1"/>
        <c:axPos val="b"/>
        <c:numFmt formatCode="General" sourceLinked="1"/>
        <c:majorTickMark val="out"/>
        <c:minorTickMark val="none"/>
        <c:tickLblPos val="nextTo"/>
        <c:crossAx val="938920512"/>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8651627138528899"/>
          <c:y val="4.2754006928426069E-2"/>
          <c:w val="8.4940240250293134E-2"/>
          <c:h val="0.8821581996276097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7FB582"/>
              </a:solidFill>
              <a:ln w="19050">
                <a:solidFill>
                  <a:schemeClr val="lt1"/>
                </a:solidFill>
              </a:ln>
              <a:effectLst/>
            </c:spPr>
            <c:extLst>
              <c:ext xmlns:c16="http://schemas.microsoft.com/office/drawing/2014/chart" uri="{C3380CC4-5D6E-409C-BE32-E72D297353CC}">
                <c16:uniqueId val="{00000001-D5F9-44B5-AA0C-F89A3AE6CEA2}"/>
              </c:ext>
            </c:extLst>
          </c:dPt>
          <c:dPt>
            <c:idx val="1"/>
            <c:bubble3D val="0"/>
            <c:spPr>
              <a:solidFill>
                <a:srgbClr val="E5033A"/>
              </a:solidFill>
              <a:ln w="19050">
                <a:solidFill>
                  <a:schemeClr val="lt1"/>
                </a:solidFill>
              </a:ln>
              <a:effectLst/>
            </c:spPr>
            <c:extLst>
              <c:ext xmlns:c16="http://schemas.microsoft.com/office/drawing/2014/chart" uri="{C3380CC4-5D6E-409C-BE32-E72D297353CC}">
                <c16:uniqueId val="{00000003-D5F9-44B5-AA0C-F89A3AE6CEA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'5.4'!$T$201:$T$202</c:f>
              <c:strCache>
                <c:ptCount val="2"/>
                <c:pt idx="0">
                  <c:v>Ja</c:v>
                </c:pt>
                <c:pt idx="1">
                  <c:v>Nein</c:v>
                </c:pt>
              </c:strCache>
            </c:strRef>
          </c:cat>
          <c:val>
            <c:numRef>
              <c:f>'5.4'!$U$201:$U$202</c:f>
              <c:numCache>
                <c:formatCode>General</c:formatCode>
                <c:ptCount val="2"/>
                <c:pt idx="0">
                  <c:v>180</c:v>
                </c:pt>
                <c:pt idx="1">
                  <c:v>14</c:v>
                </c:pt>
              </c:numCache>
            </c:numRef>
          </c:val>
          <c:extLst>
            <c:ext xmlns:c16="http://schemas.microsoft.com/office/drawing/2014/chart" uri="{C3380CC4-5D6E-409C-BE32-E72D297353CC}">
              <c16:uniqueId val="{00000004-D5F9-44B5-AA0C-F89A3AE6CEA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'7'!$L$199</c:f>
              <c:strCache>
                <c:ptCount val="1"/>
                <c:pt idx="0">
                  <c:v>sehr unzufrieden [-2]</c:v>
                </c:pt>
              </c:strCache>
            </c:strRef>
          </c:tx>
          <c:spPr>
            <a:solidFill>
              <a:srgbClr val="E5033A"/>
            </a:solidFill>
            <a:ln>
              <a:noFill/>
            </a:ln>
            <a:effectLst/>
          </c:spPr>
          <c:invertIfNegative val="0"/>
          <c:cat>
            <c:strRef>
              <c:f>'7'!$M$198:$R$198</c:f>
              <c:strCache>
                <c:ptCount val="6"/>
                <c:pt idx="0">
                  <c:v>Q7101</c:v>
                </c:pt>
                <c:pt idx="1">
                  <c:v>Q7102</c:v>
                </c:pt>
                <c:pt idx="2">
                  <c:v>Q7103</c:v>
                </c:pt>
                <c:pt idx="3">
                  <c:v>Q7104</c:v>
                </c:pt>
                <c:pt idx="4">
                  <c:v>Q7105</c:v>
                </c:pt>
                <c:pt idx="5">
                  <c:v>Q7106</c:v>
                </c:pt>
              </c:strCache>
            </c:strRef>
          </c:cat>
          <c:val>
            <c:numRef>
              <c:f>'7'!$M$199:$R$199</c:f>
              <c:numCache>
                <c:formatCode>General</c:formatCode>
                <c:ptCount val="6"/>
                <c:pt idx="0">
                  <c:v>2</c:v>
                </c:pt>
                <c:pt idx="1">
                  <c:v>3</c:v>
                </c:pt>
                <c:pt idx="2">
                  <c:v>0</c:v>
                </c:pt>
                <c:pt idx="3">
                  <c:v>3</c:v>
                </c:pt>
                <c:pt idx="4">
                  <c:v>1</c:v>
                </c:pt>
                <c:pt idx="5">
                  <c:v>2</c:v>
                </c:pt>
              </c:numCache>
            </c:numRef>
          </c:val>
          <c:extLst>
            <c:ext xmlns:c16="http://schemas.microsoft.com/office/drawing/2014/chart" uri="{C3380CC4-5D6E-409C-BE32-E72D297353CC}">
              <c16:uniqueId val="{00000000-1985-4EFD-8BE4-3E3D03F7E7DF}"/>
            </c:ext>
          </c:extLst>
        </c:ser>
        <c:ser>
          <c:idx val="1"/>
          <c:order val="1"/>
          <c:tx>
            <c:strRef>
              <c:f>'7'!$L$200</c:f>
              <c:strCache>
                <c:ptCount val="1"/>
                <c:pt idx="0">
                  <c:v>eher unzufrieden [-1]</c:v>
                </c:pt>
              </c:strCache>
            </c:strRef>
          </c:tx>
          <c:spPr>
            <a:solidFill>
              <a:srgbClr val="FFE46F"/>
            </a:solidFill>
            <a:ln>
              <a:noFill/>
            </a:ln>
            <a:effectLst/>
          </c:spPr>
          <c:invertIfNegative val="0"/>
          <c:cat>
            <c:strRef>
              <c:f>'7'!$M$198:$R$198</c:f>
              <c:strCache>
                <c:ptCount val="6"/>
                <c:pt idx="0">
                  <c:v>Q7101</c:v>
                </c:pt>
                <c:pt idx="1">
                  <c:v>Q7102</c:v>
                </c:pt>
                <c:pt idx="2">
                  <c:v>Q7103</c:v>
                </c:pt>
                <c:pt idx="3">
                  <c:v>Q7104</c:v>
                </c:pt>
                <c:pt idx="4">
                  <c:v>Q7105</c:v>
                </c:pt>
                <c:pt idx="5">
                  <c:v>Q7106</c:v>
                </c:pt>
              </c:strCache>
            </c:strRef>
          </c:cat>
          <c:val>
            <c:numRef>
              <c:f>'7'!$M$200:$R$200</c:f>
              <c:numCache>
                <c:formatCode>General</c:formatCode>
                <c:ptCount val="6"/>
                <c:pt idx="0">
                  <c:v>9</c:v>
                </c:pt>
                <c:pt idx="1">
                  <c:v>21</c:v>
                </c:pt>
                <c:pt idx="2">
                  <c:v>4</c:v>
                </c:pt>
                <c:pt idx="3">
                  <c:v>26</c:v>
                </c:pt>
                <c:pt idx="4">
                  <c:v>25</c:v>
                </c:pt>
                <c:pt idx="5">
                  <c:v>14</c:v>
                </c:pt>
              </c:numCache>
            </c:numRef>
          </c:val>
          <c:extLst>
            <c:ext xmlns:c16="http://schemas.microsoft.com/office/drawing/2014/chart" uri="{C3380CC4-5D6E-409C-BE32-E72D297353CC}">
              <c16:uniqueId val="{00000001-1985-4EFD-8BE4-3E3D03F7E7DF}"/>
            </c:ext>
          </c:extLst>
        </c:ser>
        <c:ser>
          <c:idx val="2"/>
          <c:order val="2"/>
          <c:tx>
            <c:strRef>
              <c:f>'7'!$L$201</c:f>
              <c:strCache>
                <c:ptCount val="1"/>
                <c:pt idx="0">
                  <c:v>eher zufrieden [1]</c:v>
                </c:pt>
              </c:strCache>
            </c:strRef>
          </c:tx>
          <c:spPr>
            <a:solidFill>
              <a:srgbClr val="D9E176"/>
            </a:solidFill>
            <a:ln>
              <a:noFill/>
            </a:ln>
            <a:effectLst/>
          </c:spPr>
          <c:invertIfNegative val="0"/>
          <c:cat>
            <c:strRef>
              <c:f>'7'!$M$198:$R$198</c:f>
              <c:strCache>
                <c:ptCount val="6"/>
                <c:pt idx="0">
                  <c:v>Q7101</c:v>
                </c:pt>
                <c:pt idx="1">
                  <c:v>Q7102</c:v>
                </c:pt>
                <c:pt idx="2">
                  <c:v>Q7103</c:v>
                </c:pt>
                <c:pt idx="3">
                  <c:v>Q7104</c:v>
                </c:pt>
                <c:pt idx="4">
                  <c:v>Q7105</c:v>
                </c:pt>
                <c:pt idx="5">
                  <c:v>Q7106</c:v>
                </c:pt>
              </c:strCache>
            </c:strRef>
          </c:cat>
          <c:val>
            <c:numRef>
              <c:f>'7'!$M$201:$R$201</c:f>
              <c:numCache>
                <c:formatCode>General</c:formatCode>
                <c:ptCount val="6"/>
                <c:pt idx="0">
                  <c:v>91</c:v>
                </c:pt>
                <c:pt idx="1">
                  <c:v>91</c:v>
                </c:pt>
                <c:pt idx="2">
                  <c:v>25</c:v>
                </c:pt>
                <c:pt idx="3">
                  <c:v>72</c:v>
                </c:pt>
                <c:pt idx="4">
                  <c:v>76</c:v>
                </c:pt>
                <c:pt idx="5">
                  <c:v>84</c:v>
                </c:pt>
              </c:numCache>
            </c:numRef>
          </c:val>
          <c:extLst>
            <c:ext xmlns:c16="http://schemas.microsoft.com/office/drawing/2014/chart" uri="{C3380CC4-5D6E-409C-BE32-E72D297353CC}">
              <c16:uniqueId val="{00000002-1985-4EFD-8BE4-3E3D03F7E7DF}"/>
            </c:ext>
          </c:extLst>
        </c:ser>
        <c:ser>
          <c:idx val="3"/>
          <c:order val="3"/>
          <c:tx>
            <c:strRef>
              <c:f>'7'!$L$202</c:f>
              <c:strCache>
                <c:ptCount val="1"/>
                <c:pt idx="0">
                  <c:v>sehr zufrieden [2]</c:v>
                </c:pt>
              </c:strCache>
            </c:strRef>
          </c:tx>
          <c:spPr>
            <a:solidFill>
              <a:srgbClr val="7FB582"/>
            </a:solidFill>
            <a:ln>
              <a:noFill/>
            </a:ln>
            <a:effectLst/>
          </c:spPr>
          <c:invertIfNegative val="0"/>
          <c:cat>
            <c:strRef>
              <c:f>'7'!$M$198:$R$198</c:f>
              <c:strCache>
                <c:ptCount val="6"/>
                <c:pt idx="0">
                  <c:v>Q7101</c:v>
                </c:pt>
                <c:pt idx="1">
                  <c:v>Q7102</c:v>
                </c:pt>
                <c:pt idx="2">
                  <c:v>Q7103</c:v>
                </c:pt>
                <c:pt idx="3">
                  <c:v>Q7104</c:v>
                </c:pt>
                <c:pt idx="4">
                  <c:v>Q7105</c:v>
                </c:pt>
                <c:pt idx="5">
                  <c:v>Q7106</c:v>
                </c:pt>
              </c:strCache>
            </c:strRef>
          </c:cat>
          <c:val>
            <c:numRef>
              <c:f>'7'!$M$202:$R$202</c:f>
              <c:numCache>
                <c:formatCode>General</c:formatCode>
                <c:ptCount val="6"/>
                <c:pt idx="0">
                  <c:v>85</c:v>
                </c:pt>
                <c:pt idx="1">
                  <c:v>54</c:v>
                </c:pt>
                <c:pt idx="2">
                  <c:v>159</c:v>
                </c:pt>
                <c:pt idx="3">
                  <c:v>82</c:v>
                </c:pt>
                <c:pt idx="4">
                  <c:v>51</c:v>
                </c:pt>
                <c:pt idx="5">
                  <c:v>52</c:v>
                </c:pt>
              </c:numCache>
            </c:numRef>
          </c:val>
          <c:extLst>
            <c:ext xmlns:c16="http://schemas.microsoft.com/office/drawing/2014/chart" uri="{C3380CC4-5D6E-409C-BE32-E72D297353CC}">
              <c16:uniqueId val="{00000003-1985-4EFD-8BE4-3E3D03F7E7DF}"/>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'7'!$L$203</c:f>
              <c:strCache>
                <c:ptCount val="1"/>
                <c:pt idx="0">
                  <c:v>Propedeutikum</c:v>
                </c:pt>
              </c:strCache>
            </c:strRef>
          </c:tx>
          <c:spPr>
            <a:ln w="28575" cap="rnd">
              <a:solidFill>
                <a:schemeClr val="accent5"/>
              </a:solidFill>
              <a:round/>
            </a:ln>
            <a:effectLst/>
          </c:spPr>
          <c:marker>
            <c:symbol val="none"/>
          </c:marker>
          <c:cat>
            <c:strRef>
              <c:f>'7'!$M$198:$R$198</c:f>
              <c:strCache>
                <c:ptCount val="6"/>
                <c:pt idx="0">
                  <c:v>Q7101</c:v>
                </c:pt>
                <c:pt idx="1">
                  <c:v>Q7102</c:v>
                </c:pt>
                <c:pt idx="2">
                  <c:v>Q7103</c:v>
                </c:pt>
                <c:pt idx="3">
                  <c:v>Q7104</c:v>
                </c:pt>
                <c:pt idx="4">
                  <c:v>Q7105</c:v>
                </c:pt>
                <c:pt idx="5">
                  <c:v>Q7106</c:v>
                </c:pt>
              </c:strCache>
            </c:strRef>
          </c:cat>
          <c:val>
            <c:numRef>
              <c:f>'7'!$M$203:$R$203</c:f>
              <c:numCache>
                <c:formatCode>0.0</c:formatCode>
                <c:ptCount val="6"/>
                <c:pt idx="0">
                  <c:v>1.2641509433962264</c:v>
                </c:pt>
                <c:pt idx="1">
                  <c:v>1.346938775510204</c:v>
                </c:pt>
                <c:pt idx="2">
                  <c:v>1.8518518518518519</c:v>
                </c:pt>
                <c:pt idx="3">
                  <c:v>1.3333333333333333</c:v>
                </c:pt>
                <c:pt idx="4">
                  <c:v>1.131578947368421</c:v>
                </c:pt>
                <c:pt idx="5">
                  <c:v>1.1538461538461537</c:v>
                </c:pt>
              </c:numCache>
            </c:numRef>
          </c:val>
          <c:smooth val="0"/>
          <c:extLst>
            <c:ext xmlns:c16="http://schemas.microsoft.com/office/drawing/2014/chart" uri="{C3380CC4-5D6E-409C-BE32-E72D297353CC}">
              <c16:uniqueId val="{00000004-1985-4EFD-8BE4-3E3D03F7E7DF}"/>
            </c:ext>
          </c:extLst>
        </c:ser>
        <c:ser>
          <c:idx val="5"/>
          <c:order val="5"/>
          <c:tx>
            <c:strRef>
              <c:f>'7'!$L$204</c:f>
              <c:strCache>
                <c:ptCount val="1"/>
                <c:pt idx="0">
                  <c:v>2.Studienabschnitt</c:v>
                </c:pt>
              </c:strCache>
            </c:strRef>
          </c:tx>
          <c:spPr>
            <a:ln w="28575" cap="rnd">
              <a:solidFill>
                <a:schemeClr val="accent6"/>
              </a:solidFill>
              <a:round/>
            </a:ln>
            <a:effectLst/>
          </c:spPr>
          <c:marker>
            <c:symbol val="none"/>
          </c:marker>
          <c:cat>
            <c:strRef>
              <c:f>'7'!$M$198:$R$198</c:f>
              <c:strCache>
                <c:ptCount val="6"/>
                <c:pt idx="0">
                  <c:v>Q7101</c:v>
                </c:pt>
                <c:pt idx="1">
                  <c:v>Q7102</c:v>
                </c:pt>
                <c:pt idx="2">
                  <c:v>Q7103</c:v>
                </c:pt>
                <c:pt idx="3">
                  <c:v>Q7104</c:v>
                </c:pt>
                <c:pt idx="4">
                  <c:v>Q7105</c:v>
                </c:pt>
                <c:pt idx="5">
                  <c:v>Q7106</c:v>
                </c:pt>
              </c:strCache>
            </c:strRef>
          </c:cat>
          <c:val>
            <c:numRef>
              <c:f>'7'!$M$204:$R$204</c:f>
              <c:numCache>
                <c:formatCode>0.0</c:formatCode>
                <c:ptCount val="6"/>
                <c:pt idx="0">
                  <c:v>1.3507462686567164</c:v>
                </c:pt>
                <c:pt idx="1">
                  <c:v>0.8833333333333333</c:v>
                </c:pt>
                <c:pt idx="2">
                  <c:v>1.7835820895522387</c:v>
                </c:pt>
                <c:pt idx="3">
                  <c:v>1.0232558139534884</c:v>
                </c:pt>
                <c:pt idx="4">
                  <c:v>0.93913043478260871</c:v>
                </c:pt>
                <c:pt idx="5">
                  <c:v>1.1061946902654867</c:v>
                </c:pt>
              </c:numCache>
            </c:numRef>
          </c:val>
          <c:smooth val="0"/>
          <c:extLst>
            <c:ext xmlns:c16="http://schemas.microsoft.com/office/drawing/2014/chart" uri="{C3380CC4-5D6E-409C-BE32-E72D297353CC}">
              <c16:uniqueId val="{00000005-1985-4EFD-8BE4-3E3D03F7E7DF}"/>
            </c:ext>
          </c:extLst>
        </c:ser>
        <c:dLbls>
          <c:showLegendKey val="0"/>
          <c:showVal val="0"/>
          <c:showCatName val="0"/>
          <c:showSerName val="0"/>
          <c:showPercent val="0"/>
          <c:showBubbleSize val="0"/>
        </c:dLbls>
        <c:marker val="1"/>
        <c:smooth val="0"/>
        <c:axId val="938922480"/>
        <c:axId val="938920512"/>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938920512"/>
        <c:scaling>
          <c:orientation val="minMax"/>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938922480"/>
        <c:crosses val="max"/>
        <c:crossBetween val="between"/>
        <c:majorUnit val="1"/>
      </c:valAx>
      <c:catAx>
        <c:axId val="938922480"/>
        <c:scaling>
          <c:orientation val="minMax"/>
        </c:scaling>
        <c:delete val="1"/>
        <c:axPos val="b"/>
        <c:numFmt formatCode="General" sourceLinked="1"/>
        <c:majorTickMark val="out"/>
        <c:minorTickMark val="none"/>
        <c:tickLblPos val="nextTo"/>
        <c:crossAx val="938920512"/>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8351169366271864"/>
          <c:y val="4.2754006928426069E-2"/>
          <c:w val="8.0433373666437699E-2"/>
          <c:h val="0.8821581996276097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EC-4120-96E8-718C62D185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EC-4120-96E8-718C62D185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4EC-4120-96E8-718C62D1858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'1'!$E$233:$E$235</c:f>
              <c:strCache>
                <c:ptCount val="3"/>
                <c:pt idx="0">
                  <c:v>Major (120 ECTS)</c:v>
                </c:pt>
                <c:pt idx="1">
                  <c:v>Minor (60 ECTS)</c:v>
                </c:pt>
                <c:pt idx="2">
                  <c:v>Minor (30 ECTS)</c:v>
                </c:pt>
              </c:strCache>
            </c:strRef>
          </c:cat>
          <c:val>
            <c:numRef>
              <c:f>'1'!$F$233:$F$235</c:f>
              <c:numCache>
                <c:formatCode>General</c:formatCode>
                <c:ptCount val="3"/>
                <c:pt idx="0">
                  <c:v>160</c:v>
                </c:pt>
                <c:pt idx="1">
                  <c:v>19</c:v>
                </c:pt>
                <c:pt idx="2">
                  <c:v>15</c:v>
                </c:pt>
              </c:numCache>
            </c:numRef>
          </c:val>
          <c:extLst>
            <c:ext xmlns:c16="http://schemas.microsoft.com/office/drawing/2014/chart" uri="{C3380CC4-5D6E-409C-BE32-E72D297353CC}">
              <c16:uniqueId val="{00000006-54EC-4120-96E8-718C62D1858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F97-4775-8E74-633432326F9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F97-4775-8E74-633432326F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F97-4775-8E74-633432326F9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F97-4775-8E74-633432326F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'1'!$E$238:$E$241</c:f>
              <c:strCache>
                <c:ptCount val="4"/>
                <c:pt idx="0">
                  <c:v>Propedeutikum</c:v>
                </c:pt>
                <c:pt idx="1">
                  <c:v>3. und 4. Semester</c:v>
                </c:pt>
                <c:pt idx="2">
                  <c:v>5. und 6. Semester</c:v>
                </c:pt>
                <c:pt idx="3">
                  <c:v>7. bis 10. Semester</c:v>
                </c:pt>
              </c:strCache>
            </c:strRef>
          </c:cat>
          <c:val>
            <c:numRef>
              <c:f>'1'!$F$238:$F$241</c:f>
              <c:numCache>
                <c:formatCode>General</c:formatCode>
                <c:ptCount val="4"/>
                <c:pt idx="0">
                  <c:v>56</c:v>
                </c:pt>
                <c:pt idx="1">
                  <c:v>55</c:v>
                </c:pt>
                <c:pt idx="2">
                  <c:v>61</c:v>
                </c:pt>
                <c:pt idx="3">
                  <c:v>22</c:v>
                </c:pt>
              </c:numCache>
            </c:numRef>
          </c:val>
          <c:extLst>
            <c:ext xmlns:c16="http://schemas.microsoft.com/office/drawing/2014/chart" uri="{C3380CC4-5D6E-409C-BE32-E72D297353CC}">
              <c16:uniqueId val="{00000008-8F97-4775-8E74-633432326F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4B-4212-B7B4-A384CB2533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4B-4212-B7B4-A384CB25336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'1'!$E$230:$E$231</c:f>
              <c:strCache>
                <c:ptCount val="2"/>
                <c:pt idx="0">
                  <c:v>weiblich</c:v>
                </c:pt>
                <c:pt idx="1">
                  <c:v>männlich</c:v>
                </c:pt>
              </c:strCache>
            </c:strRef>
          </c:cat>
          <c:val>
            <c:numRef>
              <c:f>'1'!$F$230:$F$231</c:f>
              <c:numCache>
                <c:formatCode>General</c:formatCode>
                <c:ptCount val="2"/>
                <c:pt idx="0">
                  <c:v>81</c:v>
                </c:pt>
                <c:pt idx="1">
                  <c:v>112</c:v>
                </c:pt>
              </c:numCache>
            </c:numRef>
          </c:val>
          <c:extLst>
            <c:ext xmlns:c16="http://schemas.microsoft.com/office/drawing/2014/chart" uri="{C3380CC4-5D6E-409C-BE32-E72D297353CC}">
              <c16:uniqueId val="{00000004-064B-4212-B7B4-A384CB25336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EC-4120-96E8-718C62D185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EC-4120-96E8-718C62D1858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4EC-4120-96E8-718C62D1858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'1'!$E$233:$E$235</c:f>
              <c:strCache>
                <c:ptCount val="3"/>
                <c:pt idx="0">
                  <c:v>Major (120 ECTS)</c:v>
                </c:pt>
                <c:pt idx="1">
                  <c:v>Minor (60 ECTS)</c:v>
                </c:pt>
                <c:pt idx="2">
                  <c:v>Minor (30 ECTS)</c:v>
                </c:pt>
              </c:strCache>
            </c:strRef>
          </c:cat>
          <c:val>
            <c:numRef>
              <c:f>'1'!$F$233:$F$235</c:f>
              <c:numCache>
                <c:formatCode>General</c:formatCode>
                <c:ptCount val="3"/>
                <c:pt idx="0">
                  <c:v>160</c:v>
                </c:pt>
                <c:pt idx="1">
                  <c:v>19</c:v>
                </c:pt>
                <c:pt idx="2">
                  <c:v>15</c:v>
                </c:pt>
              </c:numCache>
            </c:numRef>
          </c:val>
          <c:extLst>
            <c:ext xmlns:c16="http://schemas.microsoft.com/office/drawing/2014/chart" uri="{C3380CC4-5D6E-409C-BE32-E72D297353CC}">
              <c16:uniqueId val="{00000006-54EC-4120-96E8-718C62D1858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F97-4775-8E74-633432326F9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F97-4775-8E74-633432326F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F97-4775-8E74-633432326F9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F97-4775-8E74-633432326F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'1'!$E$238:$E$241</c:f>
              <c:strCache>
                <c:ptCount val="4"/>
                <c:pt idx="0">
                  <c:v>Propedeutikum</c:v>
                </c:pt>
                <c:pt idx="1">
                  <c:v>3. und 4. Semester</c:v>
                </c:pt>
                <c:pt idx="2">
                  <c:v>5. und 6. Semester</c:v>
                </c:pt>
                <c:pt idx="3">
                  <c:v>7. bis 10. Semester</c:v>
                </c:pt>
              </c:strCache>
            </c:strRef>
          </c:cat>
          <c:val>
            <c:numRef>
              <c:f>'1'!$F$238:$F$241</c:f>
              <c:numCache>
                <c:formatCode>General</c:formatCode>
                <c:ptCount val="4"/>
                <c:pt idx="0">
                  <c:v>56</c:v>
                </c:pt>
                <c:pt idx="1">
                  <c:v>55</c:v>
                </c:pt>
                <c:pt idx="2">
                  <c:v>61</c:v>
                </c:pt>
                <c:pt idx="3">
                  <c:v>22</c:v>
                </c:pt>
              </c:numCache>
            </c:numRef>
          </c:val>
          <c:extLst>
            <c:ext xmlns:c16="http://schemas.microsoft.com/office/drawing/2014/chart" uri="{C3380CC4-5D6E-409C-BE32-E72D297353CC}">
              <c16:uniqueId val="{00000008-8F97-4775-8E74-633432326F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BA-42C6-91B4-E4AABBEA14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8BA-42C6-91B4-E4AABBEA146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'1'!$E$243:$E$244</c:f>
              <c:strCache>
                <c:ptCount val="2"/>
                <c:pt idx="0">
                  <c:v>Propedeutikum</c:v>
                </c:pt>
                <c:pt idx="1">
                  <c:v>2.Studienabschnitt</c:v>
                </c:pt>
              </c:strCache>
            </c:strRef>
          </c:cat>
          <c:val>
            <c:numRef>
              <c:f>'1'!$F$243:$F$244</c:f>
              <c:numCache>
                <c:formatCode>General</c:formatCode>
                <c:ptCount val="2"/>
                <c:pt idx="0">
                  <c:v>56</c:v>
                </c:pt>
                <c:pt idx="1">
                  <c:v>138</c:v>
                </c:pt>
              </c:numCache>
            </c:numRef>
          </c:val>
          <c:extLst>
            <c:ext xmlns:c16="http://schemas.microsoft.com/office/drawing/2014/chart" uri="{C3380CC4-5D6E-409C-BE32-E72D297353CC}">
              <c16:uniqueId val="{00000004-08BA-42C6-91B4-E4AABBEA1461}"/>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2"/>
    </a:solidFill>
    <a:ln>
      <a:no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'2'!$L$199</c:f>
              <c:strCache>
                <c:ptCount val="1"/>
                <c:pt idx="0">
                  <c:v>stimme überhaupt nicht zu [-2]</c:v>
                </c:pt>
              </c:strCache>
            </c:strRef>
          </c:tx>
          <c:spPr>
            <a:solidFill>
              <a:srgbClr val="E5033A"/>
            </a:solidFill>
            <a:ln>
              <a:noFill/>
            </a:ln>
            <a:effectLst/>
          </c:spPr>
          <c:invertIfNegative val="0"/>
          <c:cat>
            <c:strRef>
              <c:f>'2'!$M$198:$S$198</c:f>
              <c:strCache>
                <c:ptCount val="7"/>
                <c:pt idx="0">
                  <c:v>Q2101</c:v>
                </c:pt>
                <c:pt idx="1">
                  <c:v>Q2102</c:v>
                </c:pt>
                <c:pt idx="2">
                  <c:v>Q2103</c:v>
                </c:pt>
                <c:pt idx="3">
                  <c:v>Q2104</c:v>
                </c:pt>
                <c:pt idx="4">
                  <c:v>Q2105</c:v>
                </c:pt>
                <c:pt idx="5">
                  <c:v>Q2106</c:v>
                </c:pt>
                <c:pt idx="6">
                  <c:v>Q2107</c:v>
                </c:pt>
              </c:strCache>
            </c:strRef>
          </c:cat>
          <c:val>
            <c:numRef>
              <c:f>'2'!$M$199:$S$199</c:f>
              <c:numCache>
                <c:formatCode>General</c:formatCode>
                <c:ptCount val="7"/>
                <c:pt idx="0">
                  <c:v>1</c:v>
                </c:pt>
                <c:pt idx="1">
                  <c:v>2</c:v>
                </c:pt>
                <c:pt idx="2">
                  <c:v>3</c:v>
                </c:pt>
                <c:pt idx="3">
                  <c:v>4</c:v>
                </c:pt>
                <c:pt idx="4">
                  <c:v>1</c:v>
                </c:pt>
                <c:pt idx="5">
                  <c:v>5</c:v>
                </c:pt>
                <c:pt idx="6">
                  <c:v>3</c:v>
                </c:pt>
              </c:numCache>
            </c:numRef>
          </c:val>
          <c:extLst>
            <c:ext xmlns:c16="http://schemas.microsoft.com/office/drawing/2014/chart" uri="{C3380CC4-5D6E-409C-BE32-E72D297353CC}">
              <c16:uniqueId val="{00000000-2C93-4101-B8E5-8D211CF49039}"/>
            </c:ext>
          </c:extLst>
        </c:ser>
        <c:ser>
          <c:idx val="1"/>
          <c:order val="1"/>
          <c:tx>
            <c:strRef>
              <c:f>'2'!$L$200</c:f>
              <c:strCache>
                <c:ptCount val="1"/>
                <c:pt idx="0">
                  <c:v>stimme eher nicht zu [-1]</c:v>
                </c:pt>
              </c:strCache>
            </c:strRef>
          </c:tx>
          <c:spPr>
            <a:solidFill>
              <a:srgbClr val="FFE46F"/>
            </a:solidFill>
            <a:ln>
              <a:noFill/>
            </a:ln>
            <a:effectLst/>
          </c:spPr>
          <c:invertIfNegative val="0"/>
          <c:cat>
            <c:strRef>
              <c:f>'2'!$M$198:$S$198</c:f>
              <c:strCache>
                <c:ptCount val="7"/>
                <c:pt idx="0">
                  <c:v>Q2101</c:v>
                </c:pt>
                <c:pt idx="1">
                  <c:v>Q2102</c:v>
                </c:pt>
                <c:pt idx="2">
                  <c:v>Q2103</c:v>
                </c:pt>
                <c:pt idx="3">
                  <c:v>Q2104</c:v>
                </c:pt>
                <c:pt idx="4">
                  <c:v>Q2105</c:v>
                </c:pt>
                <c:pt idx="5">
                  <c:v>Q2106</c:v>
                </c:pt>
                <c:pt idx="6">
                  <c:v>Q2107</c:v>
                </c:pt>
              </c:strCache>
            </c:strRef>
          </c:cat>
          <c:val>
            <c:numRef>
              <c:f>'2'!$M$200:$S$200</c:f>
              <c:numCache>
                <c:formatCode>General</c:formatCode>
                <c:ptCount val="7"/>
                <c:pt idx="0">
                  <c:v>31</c:v>
                </c:pt>
                <c:pt idx="1">
                  <c:v>6</c:v>
                </c:pt>
                <c:pt idx="2">
                  <c:v>24</c:v>
                </c:pt>
                <c:pt idx="3">
                  <c:v>28</c:v>
                </c:pt>
                <c:pt idx="4">
                  <c:v>17</c:v>
                </c:pt>
                <c:pt idx="5">
                  <c:v>55</c:v>
                </c:pt>
                <c:pt idx="6">
                  <c:v>11</c:v>
                </c:pt>
              </c:numCache>
            </c:numRef>
          </c:val>
          <c:extLst>
            <c:ext xmlns:c16="http://schemas.microsoft.com/office/drawing/2014/chart" uri="{C3380CC4-5D6E-409C-BE32-E72D297353CC}">
              <c16:uniqueId val="{00000001-2C93-4101-B8E5-8D211CF49039}"/>
            </c:ext>
          </c:extLst>
        </c:ser>
        <c:ser>
          <c:idx val="2"/>
          <c:order val="2"/>
          <c:tx>
            <c:strRef>
              <c:f>'2'!$L$201</c:f>
              <c:strCache>
                <c:ptCount val="1"/>
                <c:pt idx="0">
                  <c:v>stimme eher zu [1]</c:v>
                </c:pt>
              </c:strCache>
            </c:strRef>
          </c:tx>
          <c:spPr>
            <a:solidFill>
              <a:srgbClr val="D9E176"/>
            </a:solidFill>
            <a:ln>
              <a:noFill/>
            </a:ln>
            <a:effectLst/>
          </c:spPr>
          <c:invertIfNegative val="0"/>
          <c:cat>
            <c:strRef>
              <c:f>'2'!$M$198:$S$198</c:f>
              <c:strCache>
                <c:ptCount val="7"/>
                <c:pt idx="0">
                  <c:v>Q2101</c:v>
                </c:pt>
                <c:pt idx="1">
                  <c:v>Q2102</c:v>
                </c:pt>
                <c:pt idx="2">
                  <c:v>Q2103</c:v>
                </c:pt>
                <c:pt idx="3">
                  <c:v>Q2104</c:v>
                </c:pt>
                <c:pt idx="4">
                  <c:v>Q2105</c:v>
                </c:pt>
                <c:pt idx="5">
                  <c:v>Q2106</c:v>
                </c:pt>
                <c:pt idx="6">
                  <c:v>Q2107</c:v>
                </c:pt>
              </c:strCache>
            </c:strRef>
          </c:cat>
          <c:val>
            <c:numRef>
              <c:f>'2'!$M$201:$S$201</c:f>
              <c:numCache>
                <c:formatCode>General</c:formatCode>
                <c:ptCount val="7"/>
                <c:pt idx="0">
                  <c:v>113</c:v>
                </c:pt>
                <c:pt idx="1">
                  <c:v>63</c:v>
                </c:pt>
                <c:pt idx="2">
                  <c:v>86</c:v>
                </c:pt>
                <c:pt idx="3">
                  <c:v>80</c:v>
                </c:pt>
                <c:pt idx="4">
                  <c:v>72</c:v>
                </c:pt>
                <c:pt idx="5">
                  <c:v>96</c:v>
                </c:pt>
                <c:pt idx="6">
                  <c:v>81</c:v>
                </c:pt>
              </c:numCache>
            </c:numRef>
          </c:val>
          <c:extLst>
            <c:ext xmlns:c16="http://schemas.microsoft.com/office/drawing/2014/chart" uri="{C3380CC4-5D6E-409C-BE32-E72D297353CC}">
              <c16:uniqueId val="{00000002-2C93-4101-B8E5-8D211CF49039}"/>
            </c:ext>
          </c:extLst>
        </c:ser>
        <c:ser>
          <c:idx val="3"/>
          <c:order val="3"/>
          <c:tx>
            <c:strRef>
              <c:f>'2'!$L$202</c:f>
              <c:strCache>
                <c:ptCount val="1"/>
                <c:pt idx="0">
                  <c:v>stimme voll und ganz zu [2]</c:v>
                </c:pt>
              </c:strCache>
            </c:strRef>
          </c:tx>
          <c:spPr>
            <a:solidFill>
              <a:srgbClr val="7FB582"/>
            </a:solidFill>
            <a:ln>
              <a:noFill/>
            </a:ln>
            <a:effectLst/>
          </c:spPr>
          <c:invertIfNegative val="0"/>
          <c:cat>
            <c:strRef>
              <c:f>'2'!$M$198:$S$198</c:f>
              <c:strCache>
                <c:ptCount val="7"/>
                <c:pt idx="0">
                  <c:v>Q2101</c:v>
                </c:pt>
                <c:pt idx="1">
                  <c:v>Q2102</c:v>
                </c:pt>
                <c:pt idx="2">
                  <c:v>Q2103</c:v>
                </c:pt>
                <c:pt idx="3">
                  <c:v>Q2104</c:v>
                </c:pt>
                <c:pt idx="4">
                  <c:v>Q2105</c:v>
                </c:pt>
                <c:pt idx="5">
                  <c:v>Q2106</c:v>
                </c:pt>
                <c:pt idx="6">
                  <c:v>Q2107</c:v>
                </c:pt>
              </c:strCache>
            </c:strRef>
          </c:cat>
          <c:val>
            <c:numRef>
              <c:f>'2'!$M$202:$S$202</c:f>
              <c:numCache>
                <c:formatCode>General</c:formatCode>
                <c:ptCount val="7"/>
                <c:pt idx="0">
                  <c:v>47</c:v>
                </c:pt>
                <c:pt idx="1">
                  <c:v>112</c:v>
                </c:pt>
                <c:pt idx="2">
                  <c:v>77</c:v>
                </c:pt>
                <c:pt idx="3">
                  <c:v>76</c:v>
                </c:pt>
                <c:pt idx="4">
                  <c:v>71</c:v>
                </c:pt>
                <c:pt idx="5">
                  <c:v>27</c:v>
                </c:pt>
                <c:pt idx="6">
                  <c:v>88</c:v>
                </c:pt>
              </c:numCache>
            </c:numRef>
          </c:val>
          <c:extLst>
            <c:ext xmlns:c16="http://schemas.microsoft.com/office/drawing/2014/chart" uri="{C3380CC4-5D6E-409C-BE32-E72D297353CC}">
              <c16:uniqueId val="{00000003-2C93-4101-B8E5-8D211CF49039}"/>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'2'!$L$203</c:f>
              <c:strCache>
                <c:ptCount val="1"/>
                <c:pt idx="0">
                  <c:v>Propedeutikum</c:v>
                </c:pt>
              </c:strCache>
            </c:strRef>
          </c:tx>
          <c:spPr>
            <a:ln w="28575" cap="rnd">
              <a:solidFill>
                <a:schemeClr val="accent5"/>
              </a:solidFill>
              <a:round/>
            </a:ln>
            <a:effectLst/>
          </c:spPr>
          <c:marker>
            <c:symbol val="none"/>
          </c:marker>
          <c:cat>
            <c:strRef>
              <c:f>'2'!$M$198:$S$198</c:f>
              <c:strCache>
                <c:ptCount val="7"/>
                <c:pt idx="0">
                  <c:v>Q2101</c:v>
                </c:pt>
                <c:pt idx="1">
                  <c:v>Q2102</c:v>
                </c:pt>
                <c:pt idx="2">
                  <c:v>Q2103</c:v>
                </c:pt>
                <c:pt idx="3">
                  <c:v>Q2104</c:v>
                </c:pt>
                <c:pt idx="4">
                  <c:v>Q2105</c:v>
                </c:pt>
                <c:pt idx="5">
                  <c:v>Q2106</c:v>
                </c:pt>
                <c:pt idx="6">
                  <c:v>Q2107</c:v>
                </c:pt>
              </c:strCache>
            </c:strRef>
          </c:cat>
          <c:val>
            <c:numRef>
              <c:f>'2'!$M$203:$S$203</c:f>
              <c:numCache>
                <c:formatCode>0.0</c:formatCode>
                <c:ptCount val="7"/>
                <c:pt idx="0">
                  <c:v>0.9107142857142857</c:v>
                </c:pt>
                <c:pt idx="1">
                  <c:v>1.56</c:v>
                </c:pt>
                <c:pt idx="2">
                  <c:v>1.3396226415094339</c:v>
                </c:pt>
                <c:pt idx="3">
                  <c:v>1.2692307692307692</c:v>
                </c:pt>
                <c:pt idx="4">
                  <c:v>1.2058823529411764</c:v>
                </c:pt>
                <c:pt idx="5">
                  <c:v>0.69811320754716977</c:v>
                </c:pt>
                <c:pt idx="6">
                  <c:v>1.2075471698113207</c:v>
                </c:pt>
              </c:numCache>
            </c:numRef>
          </c:val>
          <c:smooth val="0"/>
          <c:extLst>
            <c:ext xmlns:c16="http://schemas.microsoft.com/office/drawing/2014/chart" uri="{C3380CC4-5D6E-409C-BE32-E72D297353CC}">
              <c16:uniqueId val="{00000004-2C93-4101-B8E5-8D211CF49039}"/>
            </c:ext>
          </c:extLst>
        </c:ser>
        <c:ser>
          <c:idx val="5"/>
          <c:order val="5"/>
          <c:tx>
            <c:strRef>
              <c:f>'2'!$L$204</c:f>
              <c:strCache>
                <c:ptCount val="1"/>
                <c:pt idx="0">
                  <c:v>2.Studienabschnitt</c:v>
                </c:pt>
              </c:strCache>
            </c:strRef>
          </c:tx>
          <c:spPr>
            <a:ln w="28575" cap="rnd">
              <a:solidFill>
                <a:schemeClr val="accent6"/>
              </a:solidFill>
              <a:round/>
            </a:ln>
            <a:effectLst/>
          </c:spPr>
          <c:marker>
            <c:symbol val="none"/>
          </c:marker>
          <c:cat>
            <c:strRef>
              <c:f>'2'!$M$198:$S$198</c:f>
              <c:strCache>
                <c:ptCount val="7"/>
                <c:pt idx="0">
                  <c:v>Q2101</c:v>
                </c:pt>
                <c:pt idx="1">
                  <c:v>Q2102</c:v>
                </c:pt>
                <c:pt idx="2">
                  <c:v>Q2103</c:v>
                </c:pt>
                <c:pt idx="3">
                  <c:v>Q2104</c:v>
                </c:pt>
                <c:pt idx="4">
                  <c:v>Q2105</c:v>
                </c:pt>
                <c:pt idx="5">
                  <c:v>Q2106</c:v>
                </c:pt>
                <c:pt idx="6">
                  <c:v>Q2107</c:v>
                </c:pt>
              </c:strCache>
            </c:strRef>
          </c:cat>
          <c:val>
            <c:numRef>
              <c:f>'2'!$M$204:$S$204</c:f>
              <c:numCache>
                <c:formatCode>0.0</c:formatCode>
                <c:ptCount val="7"/>
                <c:pt idx="0">
                  <c:v>0.90441176470588236</c:v>
                </c:pt>
                <c:pt idx="1">
                  <c:v>1.4962406015037595</c:v>
                </c:pt>
                <c:pt idx="2">
                  <c:v>1.0145985401459854</c:v>
                </c:pt>
                <c:pt idx="3">
                  <c:v>0.95588235294117652</c:v>
                </c:pt>
                <c:pt idx="4">
                  <c:v>1.2125984251968505</c:v>
                </c:pt>
                <c:pt idx="5">
                  <c:v>0.36923076923076925</c:v>
                </c:pt>
                <c:pt idx="6">
                  <c:v>1.3538461538461539</c:v>
                </c:pt>
              </c:numCache>
            </c:numRef>
          </c:val>
          <c:smooth val="0"/>
          <c:extLst>
            <c:ext xmlns:c16="http://schemas.microsoft.com/office/drawing/2014/chart" uri="{C3380CC4-5D6E-409C-BE32-E72D297353CC}">
              <c16:uniqueId val="{00000005-2C93-4101-B8E5-8D211CF49039}"/>
            </c:ext>
          </c:extLst>
        </c:ser>
        <c:dLbls>
          <c:showLegendKey val="0"/>
          <c:showVal val="0"/>
          <c:showCatName val="0"/>
          <c:showSerName val="0"/>
          <c:showPercent val="0"/>
          <c:showBubbleSize val="0"/>
        </c:dLbls>
        <c:marker val="1"/>
        <c:smooth val="0"/>
        <c:axId val="938922480"/>
        <c:axId val="938920512"/>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938920512"/>
        <c:scaling>
          <c:orientation val="minMax"/>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938922480"/>
        <c:crosses val="max"/>
        <c:crossBetween val="between"/>
        <c:majorUnit val="1"/>
      </c:valAx>
      <c:catAx>
        <c:axId val="938922480"/>
        <c:scaling>
          <c:orientation val="minMax"/>
        </c:scaling>
        <c:delete val="1"/>
        <c:axPos val="b"/>
        <c:numFmt formatCode="General" sourceLinked="1"/>
        <c:majorTickMark val="out"/>
        <c:minorTickMark val="none"/>
        <c:tickLblPos val="nextTo"/>
        <c:crossAx val="938920512"/>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7900482707886318"/>
          <c:y val="4.2754006928426055E-2"/>
          <c:w val="9.3953973418004072E-2"/>
          <c:h val="0.88215819962760977"/>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47922570475029E-2"/>
          <c:y val="3.8433783433196061E-2"/>
          <c:w val="0.7690920008176455"/>
          <c:h val="0.88476852930665395"/>
        </c:manualLayout>
      </c:layout>
      <c:barChart>
        <c:barDir val="col"/>
        <c:grouping val="percentStacked"/>
        <c:varyColors val="0"/>
        <c:ser>
          <c:idx val="0"/>
          <c:order val="0"/>
          <c:tx>
            <c:strRef>
              <c:f>'3'!$L$199</c:f>
              <c:strCache>
                <c:ptCount val="1"/>
                <c:pt idx="0">
                  <c:v>sehr unzufrieden [-2]</c:v>
                </c:pt>
              </c:strCache>
            </c:strRef>
          </c:tx>
          <c:spPr>
            <a:solidFill>
              <a:srgbClr val="E5033A"/>
            </a:solidFill>
            <a:ln>
              <a:noFill/>
            </a:ln>
            <a:effectLst/>
          </c:spPr>
          <c:invertIfNegative val="0"/>
          <c:cat>
            <c:strRef>
              <c:f>'3'!$M$198:$S$198</c:f>
              <c:strCache>
                <c:ptCount val="7"/>
                <c:pt idx="0">
                  <c:v>Q3101</c:v>
                </c:pt>
                <c:pt idx="1">
                  <c:v>Q3102</c:v>
                </c:pt>
                <c:pt idx="2">
                  <c:v>Q3103</c:v>
                </c:pt>
                <c:pt idx="3">
                  <c:v>Q3104</c:v>
                </c:pt>
                <c:pt idx="4">
                  <c:v>Q3105</c:v>
                </c:pt>
                <c:pt idx="5">
                  <c:v>Q3106</c:v>
                </c:pt>
                <c:pt idx="6">
                  <c:v>Q3107</c:v>
                </c:pt>
              </c:strCache>
            </c:strRef>
          </c:cat>
          <c:val>
            <c:numRef>
              <c:f>'3'!$M$199:$S$199</c:f>
              <c:numCache>
                <c:formatCode>General</c:formatCode>
                <c:ptCount val="7"/>
                <c:pt idx="0">
                  <c:v>1</c:v>
                </c:pt>
                <c:pt idx="1">
                  <c:v>0</c:v>
                </c:pt>
                <c:pt idx="2">
                  <c:v>1</c:v>
                </c:pt>
                <c:pt idx="3">
                  <c:v>1</c:v>
                </c:pt>
                <c:pt idx="4">
                  <c:v>4</c:v>
                </c:pt>
                <c:pt idx="5">
                  <c:v>1</c:v>
                </c:pt>
                <c:pt idx="6">
                  <c:v>3</c:v>
                </c:pt>
              </c:numCache>
            </c:numRef>
          </c:val>
          <c:extLst>
            <c:ext xmlns:c16="http://schemas.microsoft.com/office/drawing/2014/chart" uri="{C3380CC4-5D6E-409C-BE32-E72D297353CC}">
              <c16:uniqueId val="{00000000-06D3-4CD9-9B96-69D52DE4486A}"/>
            </c:ext>
          </c:extLst>
        </c:ser>
        <c:ser>
          <c:idx val="1"/>
          <c:order val="1"/>
          <c:tx>
            <c:strRef>
              <c:f>'3'!$L$200</c:f>
              <c:strCache>
                <c:ptCount val="1"/>
                <c:pt idx="0">
                  <c:v>eher unzufrieden [-1]</c:v>
                </c:pt>
              </c:strCache>
            </c:strRef>
          </c:tx>
          <c:spPr>
            <a:solidFill>
              <a:srgbClr val="FFE46F"/>
            </a:solidFill>
            <a:ln>
              <a:noFill/>
            </a:ln>
            <a:effectLst/>
          </c:spPr>
          <c:invertIfNegative val="0"/>
          <c:cat>
            <c:strRef>
              <c:f>'3'!$M$198:$S$198</c:f>
              <c:strCache>
                <c:ptCount val="7"/>
                <c:pt idx="0">
                  <c:v>Q3101</c:v>
                </c:pt>
                <c:pt idx="1">
                  <c:v>Q3102</c:v>
                </c:pt>
                <c:pt idx="2">
                  <c:v>Q3103</c:v>
                </c:pt>
                <c:pt idx="3">
                  <c:v>Q3104</c:v>
                </c:pt>
                <c:pt idx="4">
                  <c:v>Q3105</c:v>
                </c:pt>
                <c:pt idx="5">
                  <c:v>Q3106</c:v>
                </c:pt>
                <c:pt idx="6">
                  <c:v>Q3107</c:v>
                </c:pt>
              </c:strCache>
            </c:strRef>
          </c:cat>
          <c:val>
            <c:numRef>
              <c:f>'3'!$M$200:$S$200</c:f>
              <c:numCache>
                <c:formatCode>General</c:formatCode>
                <c:ptCount val="7"/>
                <c:pt idx="0">
                  <c:v>16</c:v>
                </c:pt>
                <c:pt idx="1">
                  <c:v>15</c:v>
                </c:pt>
                <c:pt idx="2">
                  <c:v>6</c:v>
                </c:pt>
                <c:pt idx="3">
                  <c:v>12</c:v>
                </c:pt>
                <c:pt idx="4">
                  <c:v>7</c:v>
                </c:pt>
                <c:pt idx="5">
                  <c:v>23</c:v>
                </c:pt>
                <c:pt idx="6">
                  <c:v>26</c:v>
                </c:pt>
              </c:numCache>
            </c:numRef>
          </c:val>
          <c:extLst>
            <c:ext xmlns:c16="http://schemas.microsoft.com/office/drawing/2014/chart" uri="{C3380CC4-5D6E-409C-BE32-E72D297353CC}">
              <c16:uniqueId val="{00000001-06D3-4CD9-9B96-69D52DE4486A}"/>
            </c:ext>
          </c:extLst>
        </c:ser>
        <c:ser>
          <c:idx val="2"/>
          <c:order val="2"/>
          <c:tx>
            <c:strRef>
              <c:f>'3'!$L$201</c:f>
              <c:strCache>
                <c:ptCount val="1"/>
                <c:pt idx="0">
                  <c:v>eher zufrieden [1]</c:v>
                </c:pt>
              </c:strCache>
            </c:strRef>
          </c:tx>
          <c:spPr>
            <a:solidFill>
              <a:srgbClr val="D9E176"/>
            </a:solidFill>
            <a:ln>
              <a:noFill/>
            </a:ln>
            <a:effectLst/>
          </c:spPr>
          <c:invertIfNegative val="0"/>
          <c:cat>
            <c:strRef>
              <c:f>'3'!$M$198:$S$198</c:f>
              <c:strCache>
                <c:ptCount val="7"/>
                <c:pt idx="0">
                  <c:v>Q3101</c:v>
                </c:pt>
                <c:pt idx="1">
                  <c:v>Q3102</c:v>
                </c:pt>
                <c:pt idx="2">
                  <c:v>Q3103</c:v>
                </c:pt>
                <c:pt idx="3">
                  <c:v>Q3104</c:v>
                </c:pt>
                <c:pt idx="4">
                  <c:v>Q3105</c:v>
                </c:pt>
                <c:pt idx="5">
                  <c:v>Q3106</c:v>
                </c:pt>
                <c:pt idx="6">
                  <c:v>Q3107</c:v>
                </c:pt>
              </c:strCache>
            </c:strRef>
          </c:cat>
          <c:val>
            <c:numRef>
              <c:f>'3'!$M$201:$S$201</c:f>
              <c:numCache>
                <c:formatCode>General</c:formatCode>
                <c:ptCount val="7"/>
                <c:pt idx="0">
                  <c:v>87</c:v>
                </c:pt>
                <c:pt idx="1">
                  <c:v>94</c:v>
                </c:pt>
                <c:pt idx="2">
                  <c:v>91</c:v>
                </c:pt>
                <c:pt idx="3">
                  <c:v>75</c:v>
                </c:pt>
                <c:pt idx="4">
                  <c:v>59</c:v>
                </c:pt>
                <c:pt idx="5">
                  <c:v>74</c:v>
                </c:pt>
                <c:pt idx="6">
                  <c:v>85</c:v>
                </c:pt>
              </c:numCache>
            </c:numRef>
          </c:val>
          <c:extLst>
            <c:ext xmlns:c16="http://schemas.microsoft.com/office/drawing/2014/chart" uri="{C3380CC4-5D6E-409C-BE32-E72D297353CC}">
              <c16:uniqueId val="{00000002-06D3-4CD9-9B96-69D52DE4486A}"/>
            </c:ext>
          </c:extLst>
        </c:ser>
        <c:ser>
          <c:idx val="3"/>
          <c:order val="3"/>
          <c:tx>
            <c:strRef>
              <c:f>'3'!$L$202</c:f>
              <c:strCache>
                <c:ptCount val="1"/>
                <c:pt idx="0">
                  <c:v>sehr zufrieden [2]</c:v>
                </c:pt>
              </c:strCache>
            </c:strRef>
          </c:tx>
          <c:spPr>
            <a:solidFill>
              <a:srgbClr val="7FB582"/>
            </a:solidFill>
            <a:ln>
              <a:noFill/>
            </a:ln>
            <a:effectLst/>
          </c:spPr>
          <c:invertIfNegative val="0"/>
          <c:cat>
            <c:strRef>
              <c:f>'3'!$M$198:$S$198</c:f>
              <c:strCache>
                <c:ptCount val="7"/>
                <c:pt idx="0">
                  <c:v>Q3101</c:v>
                </c:pt>
                <c:pt idx="1">
                  <c:v>Q3102</c:v>
                </c:pt>
                <c:pt idx="2">
                  <c:v>Q3103</c:v>
                </c:pt>
                <c:pt idx="3">
                  <c:v>Q3104</c:v>
                </c:pt>
                <c:pt idx="4">
                  <c:v>Q3105</c:v>
                </c:pt>
                <c:pt idx="5">
                  <c:v>Q3106</c:v>
                </c:pt>
                <c:pt idx="6">
                  <c:v>Q3107</c:v>
                </c:pt>
              </c:strCache>
            </c:strRef>
          </c:cat>
          <c:val>
            <c:numRef>
              <c:f>'3'!$M$202:$S$202</c:f>
              <c:numCache>
                <c:formatCode>General</c:formatCode>
                <c:ptCount val="7"/>
                <c:pt idx="0">
                  <c:v>82</c:v>
                </c:pt>
                <c:pt idx="1">
                  <c:v>81</c:v>
                </c:pt>
                <c:pt idx="2">
                  <c:v>69</c:v>
                </c:pt>
                <c:pt idx="3">
                  <c:v>66</c:v>
                </c:pt>
                <c:pt idx="4">
                  <c:v>107</c:v>
                </c:pt>
                <c:pt idx="5">
                  <c:v>86</c:v>
                </c:pt>
                <c:pt idx="6">
                  <c:v>74</c:v>
                </c:pt>
              </c:numCache>
            </c:numRef>
          </c:val>
          <c:extLst>
            <c:ext xmlns:c16="http://schemas.microsoft.com/office/drawing/2014/chart" uri="{C3380CC4-5D6E-409C-BE32-E72D297353CC}">
              <c16:uniqueId val="{00000003-06D3-4CD9-9B96-69D52DE4486A}"/>
            </c:ext>
          </c:extLst>
        </c:ser>
        <c:dLbls>
          <c:showLegendKey val="0"/>
          <c:showVal val="0"/>
          <c:showCatName val="0"/>
          <c:showSerName val="0"/>
          <c:showPercent val="0"/>
          <c:showBubbleSize val="0"/>
        </c:dLbls>
        <c:gapWidth val="40"/>
        <c:overlap val="100"/>
        <c:axId val="625421647"/>
        <c:axId val="625418319"/>
      </c:barChart>
      <c:lineChart>
        <c:grouping val="standard"/>
        <c:varyColors val="0"/>
        <c:ser>
          <c:idx val="4"/>
          <c:order val="4"/>
          <c:tx>
            <c:strRef>
              <c:f>'3'!$L$203</c:f>
              <c:strCache>
                <c:ptCount val="1"/>
                <c:pt idx="0">
                  <c:v>Propedeutikum</c:v>
                </c:pt>
              </c:strCache>
            </c:strRef>
          </c:tx>
          <c:spPr>
            <a:ln w="28575" cap="rnd">
              <a:solidFill>
                <a:schemeClr val="accent5"/>
              </a:solidFill>
              <a:round/>
            </a:ln>
            <a:effectLst/>
          </c:spPr>
          <c:marker>
            <c:symbol val="none"/>
          </c:marker>
          <c:cat>
            <c:strRef>
              <c:f>'3'!$M$198:$S$198</c:f>
              <c:strCache>
                <c:ptCount val="7"/>
                <c:pt idx="0">
                  <c:v>Q3101</c:v>
                </c:pt>
                <c:pt idx="1">
                  <c:v>Q3102</c:v>
                </c:pt>
                <c:pt idx="2">
                  <c:v>Q3103</c:v>
                </c:pt>
                <c:pt idx="3">
                  <c:v>Q3104</c:v>
                </c:pt>
                <c:pt idx="4">
                  <c:v>Q3105</c:v>
                </c:pt>
                <c:pt idx="5">
                  <c:v>Q3106</c:v>
                </c:pt>
                <c:pt idx="6">
                  <c:v>Q3107</c:v>
                </c:pt>
              </c:strCache>
            </c:strRef>
          </c:cat>
          <c:val>
            <c:numRef>
              <c:f>'3'!$M$203:$S$203</c:f>
              <c:numCache>
                <c:formatCode>0.0</c:formatCode>
                <c:ptCount val="7"/>
                <c:pt idx="0">
                  <c:v>0.94117647058823528</c:v>
                </c:pt>
                <c:pt idx="1">
                  <c:v>1.2037037037037037</c:v>
                </c:pt>
                <c:pt idx="2">
                  <c:v>1.2352941176470589</c:v>
                </c:pt>
                <c:pt idx="3">
                  <c:v>1.0416666666666667</c:v>
                </c:pt>
                <c:pt idx="4">
                  <c:v>1.553191489361702</c:v>
                </c:pt>
                <c:pt idx="5">
                  <c:v>1.4807692307692308</c:v>
                </c:pt>
                <c:pt idx="6">
                  <c:v>1.3333333333333333</c:v>
                </c:pt>
              </c:numCache>
            </c:numRef>
          </c:val>
          <c:smooth val="0"/>
          <c:extLst>
            <c:ext xmlns:c16="http://schemas.microsoft.com/office/drawing/2014/chart" uri="{C3380CC4-5D6E-409C-BE32-E72D297353CC}">
              <c16:uniqueId val="{00000004-06D3-4CD9-9B96-69D52DE4486A}"/>
            </c:ext>
          </c:extLst>
        </c:ser>
        <c:ser>
          <c:idx val="5"/>
          <c:order val="5"/>
          <c:tx>
            <c:strRef>
              <c:f>'3'!$L$204</c:f>
              <c:strCache>
                <c:ptCount val="1"/>
                <c:pt idx="0">
                  <c:v>2.Studienabschnitt</c:v>
                </c:pt>
              </c:strCache>
            </c:strRef>
          </c:tx>
          <c:spPr>
            <a:ln w="28575" cap="rnd">
              <a:solidFill>
                <a:schemeClr val="accent6"/>
              </a:solidFill>
              <a:round/>
            </a:ln>
            <a:effectLst/>
          </c:spPr>
          <c:marker>
            <c:symbol val="none"/>
          </c:marker>
          <c:cat>
            <c:strRef>
              <c:f>'3'!$M$198:$S$198</c:f>
              <c:strCache>
                <c:ptCount val="7"/>
                <c:pt idx="0">
                  <c:v>Q3101</c:v>
                </c:pt>
                <c:pt idx="1">
                  <c:v>Q3102</c:v>
                </c:pt>
                <c:pt idx="2">
                  <c:v>Q3103</c:v>
                </c:pt>
                <c:pt idx="3">
                  <c:v>Q3104</c:v>
                </c:pt>
                <c:pt idx="4">
                  <c:v>Q3105</c:v>
                </c:pt>
                <c:pt idx="5">
                  <c:v>Q3106</c:v>
                </c:pt>
                <c:pt idx="6">
                  <c:v>Q3107</c:v>
                </c:pt>
              </c:strCache>
            </c:strRef>
          </c:cat>
          <c:val>
            <c:numRef>
              <c:f>'3'!$M$204:$S$204</c:f>
              <c:numCache>
                <c:formatCode>0.0</c:formatCode>
                <c:ptCount val="7"/>
                <c:pt idx="0">
                  <c:v>1.3703703703703705</c:v>
                </c:pt>
                <c:pt idx="1">
                  <c:v>1.2941176470588236</c:v>
                </c:pt>
                <c:pt idx="2">
                  <c:v>1.3458646616541354</c:v>
                </c:pt>
                <c:pt idx="3">
                  <c:v>1.2923076923076924</c:v>
                </c:pt>
                <c:pt idx="4">
                  <c:v>1.4230769230769231</c:v>
                </c:pt>
                <c:pt idx="5">
                  <c:v>1.0909090909090908</c:v>
                </c:pt>
                <c:pt idx="6">
                  <c:v>0.96268656716417911</c:v>
                </c:pt>
              </c:numCache>
            </c:numRef>
          </c:val>
          <c:smooth val="0"/>
          <c:extLst>
            <c:ext xmlns:c16="http://schemas.microsoft.com/office/drawing/2014/chart" uri="{C3380CC4-5D6E-409C-BE32-E72D297353CC}">
              <c16:uniqueId val="{00000005-06D3-4CD9-9B96-69D52DE4486A}"/>
            </c:ext>
          </c:extLst>
        </c:ser>
        <c:dLbls>
          <c:showLegendKey val="0"/>
          <c:showVal val="0"/>
          <c:showCatName val="0"/>
          <c:showSerName val="0"/>
          <c:showPercent val="0"/>
          <c:showBubbleSize val="0"/>
        </c:dLbls>
        <c:marker val="1"/>
        <c:smooth val="0"/>
        <c:axId val="1130599160"/>
        <c:axId val="1130594896"/>
      </c:lineChart>
      <c:catAx>
        <c:axId val="625421647"/>
        <c:scaling>
          <c:orientation val="minMax"/>
        </c:scaling>
        <c:delete val="1"/>
        <c:axPos val="b"/>
        <c:numFmt formatCode="General" sourceLinked="1"/>
        <c:majorTickMark val="cross"/>
        <c:minorTickMark val="none"/>
        <c:tickLblPos val="nextTo"/>
        <c:crossAx val="625418319"/>
        <c:crosses val="autoZero"/>
        <c:auto val="1"/>
        <c:lblAlgn val="ctr"/>
        <c:lblOffset val="100"/>
        <c:noMultiLvlLbl val="0"/>
      </c:catAx>
      <c:valAx>
        <c:axId val="6254183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25421647"/>
        <c:crosses val="autoZero"/>
        <c:crossBetween val="between"/>
        <c:majorUnit val="0.2"/>
        <c:minorUnit val="0.1"/>
      </c:valAx>
      <c:valAx>
        <c:axId val="1130594896"/>
        <c:scaling>
          <c:orientation val="minMax"/>
          <c:min val="-2"/>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1130599160"/>
        <c:crosses val="max"/>
        <c:crossBetween val="between"/>
        <c:majorUnit val="1"/>
      </c:valAx>
      <c:catAx>
        <c:axId val="1130599160"/>
        <c:scaling>
          <c:orientation val="minMax"/>
        </c:scaling>
        <c:delete val="1"/>
        <c:axPos val="b"/>
        <c:numFmt formatCode="General" sourceLinked="1"/>
        <c:majorTickMark val="out"/>
        <c:minorTickMark val="none"/>
        <c:tickLblPos val="nextTo"/>
        <c:crossAx val="1130594896"/>
        <c:crosses val="autoZero"/>
        <c:auto val="1"/>
        <c:lblAlgn val="ctr"/>
        <c:lblOffset val="100"/>
        <c:noMultiLvlLbl val="0"/>
      </c:catAx>
      <c:spPr>
        <a:noFill/>
        <a:ln>
          <a:noFill/>
        </a:ln>
        <a:effectLst/>
      </c:spPr>
    </c:plotArea>
    <c:legend>
      <c:legendPos val="r"/>
      <c:legendEntry>
        <c:idx val="4"/>
        <c:delete val="1"/>
      </c:legendEntry>
      <c:legendEntry>
        <c:idx val="5"/>
        <c:delete val="1"/>
      </c:legendEntry>
      <c:layout>
        <c:manualLayout>
          <c:xMode val="edge"/>
          <c:yMode val="edge"/>
          <c:x val="0.89614890024766469"/>
          <c:y val="5.4119205590265576E-2"/>
          <c:w val="8.1316766833057968E-2"/>
          <c:h val="0.844435448692815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73A2117-7156-464B-A32B-D11C422FB451}"/>
              </a:ext>
            </a:extLst>
          </p:cNvPr>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de-DE" dirty="0"/>
          </a:p>
        </p:txBody>
      </p:sp>
      <p:sp>
        <p:nvSpPr>
          <p:cNvPr id="3" name="Datumsplatzhalter 2">
            <a:extLst>
              <a:ext uri="{FF2B5EF4-FFF2-40B4-BE49-F238E27FC236}">
                <a16:creationId xmlns:a16="http://schemas.microsoft.com/office/drawing/2014/main" id="{4B84AC69-FC3C-E14B-9D9D-00936CAFF64F}"/>
              </a:ext>
            </a:extLst>
          </p:cNvPr>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A70AE70C-D509-4E4B-9352-79C3D11520D1}" type="datetimeFigureOut">
              <a:rPr lang="de-DE" smtClean="0"/>
              <a:t>21.11.2022</a:t>
            </a:fld>
            <a:endParaRPr lang="de-DE" dirty="0"/>
          </a:p>
        </p:txBody>
      </p:sp>
      <p:sp>
        <p:nvSpPr>
          <p:cNvPr id="4" name="Fußzeilenplatzhalter 3">
            <a:extLst>
              <a:ext uri="{FF2B5EF4-FFF2-40B4-BE49-F238E27FC236}">
                <a16:creationId xmlns:a16="http://schemas.microsoft.com/office/drawing/2014/main" id="{9FFC5A2D-F8EA-2A48-B4F9-46DA29E7F731}"/>
              </a:ext>
            </a:extLst>
          </p:cNvPr>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a:extLst>
              <a:ext uri="{FF2B5EF4-FFF2-40B4-BE49-F238E27FC236}">
                <a16:creationId xmlns:a16="http://schemas.microsoft.com/office/drawing/2014/main" id="{8A313281-26CF-9F44-9054-48901392330E}"/>
              </a:ext>
            </a:extLst>
          </p:cNvPr>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78E837A5-4E29-AD49-B1D8-E1C9E0E444DD}" type="slidenum">
              <a:rPr lang="de-DE" smtClean="0"/>
              <a:t>‹Nr.›</a:t>
            </a:fld>
            <a:endParaRPr lang="de-DE" dirty="0"/>
          </a:p>
        </p:txBody>
      </p:sp>
    </p:spTree>
    <p:extLst>
      <p:ext uri="{BB962C8B-B14F-4D97-AF65-F5344CB8AC3E}">
        <p14:creationId xmlns:p14="http://schemas.microsoft.com/office/powerpoint/2010/main" val="1710811900"/>
      </p:ext>
    </p:extLst>
  </p:cSld>
  <p:clrMap bg1="lt1" tx1="dk1" bg2="lt2" tx2="dk2" accent1="accent1" accent2="accent2" accent3="accent3" accent4="accent4" accent5="accent5" accent6="accent6" hlink="hlink" folHlink="folHlink"/>
  <p:hf hdr="0" dt="0"/>
</p:handoutMaster>
</file>

<file path=ppt/ink/ink1.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7:00.34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13 0,'28'0'78,"0"0"-78,1 0 15,55 14-15,-28-14 16,-28 14-16,56 0 16,-28-14-16,85 14 15,-57-14-15,28 0 16,-28 0-16,0 0 16,-41 0-16,69 0 15,-14 0-15,-70 0 16,42 0-16,-28 0 15,57 0-15,-29 0 16,84 0-16,-98 0 16,85 0-16,-57 0 15,28 0-15,28 0 16,1 0-16,-85 0 16,84 0-16,-126 0 15,42 0-15,-28 0 16,57 0-16,-57 0 15,0 0 1,-14 0-16,14 0 16,-14 0-1,42 0-15,-28 0 16,0 0-16,141 0 16,-99 0-16,112 0 15,-98 0-15,-56 0 16,0 0-16,197 14 15,-113-14-15,71 0 16,-29 0-16,-98 0 16,14 0-16,-28 0 15,15 0-15,27 0 16,14 0-16,-42 0 16,169 0-16,-127 0 15,70 0-15,-41 0 16,83 0-16,-154 0 15,169-14-15,-71 14 16,43-28-16,-57 28 16,169 0-16,-113 0 15,1 0-15,55 0 16,-55 0-16,-1 0 16,113 0-1,-43 0-15,-41 0 16,56 0-16,-85 0 15,29 0-15,41 0 16,-55 0-16,13 0 16,-13 0-16,-99 0 15,113 0-15,-71 0 16,0 0-16,-13 0 16,-1 0-16,28 0 15,-27 0-15,55 0 16,-140 0-16,141 0 15,-57 0-15,29 0 16,-99 0-16,84 0 16,-42 0-16,15 0 15,27 0-15,-98 0 16,28 0-16,57 0 16,-127 0-16,14 0 15,140 0-15,-112 0 16,28 0-16,15 0 15,13 0-15,-42 0 16,28 0-16,-42 0 16,-27 0-1,55 0-15,-70 0 16,28 0 0,0 0-16,-14 0 15,-14 0-15,28 0 16,-14 0-16,0 0 15,14 0-15,-14 0 16,1 0-16,13 0 16,-14 0-16,-14 0 15,28 0-15,14 0 16,-28 0-16,70 0 16,-70 0-16,43 0 15,13 0-15,28 0 16,-28 0-16,14 0 15,15 0-15,13 0 16,28 14-16,-98-14 16,15 0-16,-29 0 15,70 0-15,-70 0 16,84 14-16,-69-14 16,27 14-16,0-14 15,-14 0-15,0 0 16,-28 0-16,14 0 15,15 0 1,27 0-16,-70 0 16,42 0-16,-28 0 15,14 0-15,29 0 16,13 0-16,-42 0 16,-28 0-16,56 0 15,-28 0-15,-28 0 16,57 0-16,-43 0 15,28 0-15,14 0 16,-28 0-16,-14 0 16,42 0-16,-27 14 15,27-14-15,-70 0 16,42 0-16,-28 0 16,56 0-16,-28 0 15,29 0-15,-43 0 16,14 0-16,14 0 15,-28 0-15,14 0 16,-28 0-16,0 0 16,-14 0-16,14 14 15,15-14-15,-15 0 16,56 28-16,0-28 16,-56 0-16,14 0 15,0 0 1,-28 0-16,0 14 15,-112-14 126,84 0-141,-42 0 16,-127 0-16,85 15 15,70-1-15,0-14 16,14 0-16,0 0 16,14-14 62</inkml:trace>
</inkml:ink>
</file>

<file path=ppt/ink/ink10.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5:38.436"/>
    </inkml:context>
    <inkml:brush xml:id="br0">
      <inkml:brushProperty name="width" value="0.26667" units="cm"/>
      <inkml:brushProperty name="height" value="0.53333" units="cm"/>
      <inkml:brushProperty name="color" value="#FF00FF"/>
      <inkml:brushProperty name="tip" value="rectangle"/>
      <inkml:brushProperty name="rasterOp" value="maskPen"/>
      <inkml:brushProperty name="fitToCurve" value="1"/>
    </inkml:brush>
  </inkml:definitions>
  <inkml:trace contextRef="#ctx0" brushRef="#br0">0 1 0,'28'0'32,"-14"0"-32,28 0 15,-13 0-15,83 0 16,-14 0-16,14 0 15,29 14-15,-127-14 16,126 14-16,56 14 16,57-14-16,-141 1 15,85-15-15,-57 0 16,29 0-16,13 0 16,85 14-16,-57 0 15,15 0-15,-15 0 16,43 14-16,-71-28 15,-27 0-15,-43 14 16,-28-14-16,0 0 16,-56 0-16,-84 0 125,28 0-125,-56 0 15,-28 0-15,84 0 16,-15 0-16,-265 0 16,69 0-16,29 0 15,55 0-15,-41 0 16,-57 0-16,225-14 15,-42 14 1,-28 0 0,42 0-16,-15 0 15,-27 0-15,70 0 16,0 0-16,-14 0 16,28 0-16,0 0 15,0 0 1,0 0-1,14 14-15,-28-14 16,14 0-16,14 14 16,-28-14-16,14 0 15,0 14-15,0-14 16,-14 14 0,13 0-16,1-14 15,0 14-15,0-14 16,0 0-16,-14 0 15,14 0 1,14 14 0,0 0-1,-14-14 17,0 0-32,0 0 15,0 0-15,0 0 16,-14 0-16,14 0 15,0 0-15,0 0 16,0 0 0,0 0-1,0 0 1,0 0-16,0 0 16,0 0-1,-28 0 1,28 0-16,0 0 15,0 0-15,-1 0 16,1 0 0,0 0-1,0 0 1,0 0-16,0 0 16,0 0-16,0 0 15,0 0-15,0 0 16,-14 0 15,14 0-15,-14 0-1,14 0 1,0 0-16,0 0 16,0 0-16,0 0 15,-14 0-15,-42 0 16,28 0-16,13 0 15,1 0-15,14 0 16,-14 0-16,14 0 16,-14 0-16,14 0 15,0 0-15,0 0 16,0 0 140,42 0-125,0 0-31,-14 0 16,14 0 0,14 14-16,-28-14 15,14 0-15,15 0 16,13 0-16,-28 0 16,112 0-16,-126 0 15,56 0-15,-56 0 16,28 0-16,-13 0 15,55-14-15,-56 0 16,42 0-16,-28 14 16,14 0-16,28-14 15,71 14-15,-127 0 16,42 0-16,28-14 16,-42 14-16,-28 0 15,14-14-15,-13 0 16,-1 14-16,14-14 15,14 14 1,14 0-16,141 0 16,-99 0-16,-98 0 15,0 0-15,14 0 16,14 0 0,-14-14-16,-14 0 15,28 14-15,-28 0 16,14 0-16,14 0 15,-28 0 1,29 0-16,-15 0 16,14-14-16,-28 14 15,0-14-15,0 14 16,0 0-16,0-14 16,0 14-1,0 0 1,0-14-16,0 0 31,-14-1-15,14 15 46,56 0-62,-42 0 16,-14-14-16,0 14 15,0 0-15,14-14 16,-14 14-16,15 0 16,-1 0-16,112 0 15,-112 0-15,42 0 16,-56 0-16,14 0 16,-14 0-16,-14-14 15,14 14-15,0 0 16,0 0-16,0 0 15,0 0 1,1 0 0,-1 0 62,0 0-63,0 0 1,98 0-16,-56 0 16,84 0-1,-126 0-15,14 0 16,-14 0-16,1 0 16,-30 0 109,1 0-94,0 0 0,0 0 0</inkml:trace>
</inkml:ink>
</file>

<file path=ppt/ink/ink11.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6:58.995"/>
    </inkml:context>
    <inkml:brush xml:id="br0">
      <inkml:brushProperty name="width" value="0.26667" units="cm"/>
      <inkml:brushProperty name="height" value="0.53333" units="cm"/>
      <inkml:brushProperty name="color" value="#FF00FF"/>
      <inkml:brushProperty name="tip" value="rectangle"/>
      <inkml:brushProperty name="rasterOp" value="maskPen"/>
      <inkml:brushProperty name="fitToCurve" value="1"/>
    </inkml:brush>
  </inkml:definitions>
  <inkml:trace contextRef="#ctx0" brushRef="#br0">13 8 0,'56'0'63,"42"0"-48,13 0-15,16 0 16,-29 0-16,70 0 15,-41 0-15,26 0 16,-97 0-16,-42 0 16,28 0-16,-28 0 15,0 0-15,-28 0 141,-56 0-125,28 0-16,-112 0 15,127 0-15,-198 0 16,113 0-16,-15 0 15,113 0-15,-27 0 16,-1 0 0,14 14-1,14-14 32,0 0 0,0 0-47,0 0 63,-28 0-48,28 0-15,0 0 31,-14 0-15,14 0 0,0 0-16,0 0 15</inkml:trace>
</inkml:ink>
</file>

<file path=ppt/ink/ink12.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19:58.449"/>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505 0 0,'14'0'32,"14"0"-1,-14 0-15,0 0-16,0 0 15,14 0-15,0 0 16,-14 0-16,1 0 15,27 14-15,-28-14 16,14 0 0,0 0-1,-14 0-15,0 0 16,0 0-16,14 0 16,14 0-16,-28 14 15,14 0 1,14-14-16,-28 0 15,0 0-15,14 14 16,-14 0-16,0-14 16,0 0-1,-14 14 1,15-14-16,13 14 16,-14-14-1,14 14-15,-14-14 16,14 14-16,0-14 15,0 14 1,-14-14-16,0 14 16,0-14-16,0 0 15,-28 0 95,0 14-95,0 0 1,-98 0-16,42 14 16,-43 14-16,85 14 0,-112-42 15,0 15 1,13-1-16,57-14 15,-28 0-15,28 0 16,42 0-16,-15-14 16,-13 14-16,-28 0 15,42 0-15,14-14 16,14 0-16,0 0 16,14 14-1,0 0 1,84 0 31,-70-14-32,28 0-15,0 0 16,29 0-16,69 0 16,-28 0-16,28 0 15,-97 14-15,-15-14 16,0 0-16,-14 0 15,14 0 1,-14 14 0,0-14-16,0 14 0,14-14 15,-28 14 1,14-14 0,-14 28 15,-56-14-16,56 0-15,-28 14 16,-14 0-16,0 14 16,28-13-16,-29-1 15,29-14-15,-28 14 47,28-28-47,14 14 16,-28 14-16,14-14 15,0 0-15,14 0 16,-14 0 0,14 0-1,14 14 32,0-28-47,0 0 16,0 0-16,14 14 15,57-14 1,-57 0-16,56 0 16,-70 0-16,42 0 15,14 14-15,28 0 16,-70-14-16,57 14 16,-43-14-16,14 0 15,-42 0-15,0 0 16,0 0-16,-14 14 15,0 0 48,-28-14-47,-14 14-16,14 0 15,0 0-15,-113-14 16,113 28-16,0-14 15,0-14-15,-70 14 16,98 0-16,-42 1 16,28-15-16,14 14 47,56-14 93,14 0-124,-42 0-16,-14 0 15,14 0-15,-14 0 16,14 0-16,0 0 16,-14 0-16,0 0 15,-14 14 63,0 0-78,-14-14 16,0 14-16,0-14 16,-56 14-1,14 0-15,0 14 16,42-14-16,-14-14 16,14 14-16,-14 0 15,14 0-15,0 0 16,-14 0-16,28 0 15,-14-14-15,0 14 16,-1 0-16,1 0 16,0 0-1,0-14 1,14 14 0,0 0 30,0 0-30,14-14-16,-14 14 16,14-14-16,0 0 15,15 0-15,13 14 16,-14-14-16,-14 0 16,0 0-16,14 0 15,42 14-15,-28-14 16,14 14-1,-28-14-15,14 0 16,-28 0-16,15 14 16,-15-14-1,-28 14 63,-1-14-78,1 14 16,-14 1-16,-14-1 16,28-14-16,0 14 15,-84 0-15,70 0 16,14-14-16,0 0 16,-28 0-16,28 0 15,0 0-15,-14 14 16,28 0-16,-14-14 15,14 14 64,98-14-79,-28 0 15,-42 0-15,14 0 16,42-14-16,15 0 15,-43 14-15,28-14 16,56 0-16,-70 14 16,57 0-16,-29 0 15,14 0-15,-42-14 16,29 14-16,-71 0 16,42 0-16,-28 0 15,-14 0-15,-14 0 16</inkml:trace>
</inkml:ink>
</file>

<file path=ppt/ink/ink13.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0:01.64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0 0,'29'0'15,"-1"0"1,-14 0-16,28 14 15,-14-14 1,0 0-16,-14 0 16,14 0-16,-14 0 0,14 0 15,-14 0 1,0 0-16,28 0 16,-14 0-16,0 0 15,-14 0-15,0 0 16,0 0-16,29 0 15,-29 0-15,0 0 16,0 0 0,-14 14 46,-14 0-46,0-14 15,-28 28-15,-1 14-1,15-14-15,14-14 16,0 0-16,14 0 16,-14 0-1,14 0-15,0 0 16,14 0 15,0 0-15,14-14-16,-14 0 15,0 0-15,57 0 16,-57 0-16,42 0 16,-28 0-16,-14 0 15,0 0-15,14 0 16,-14 0-16,0 0 15,0 0-15,0 0 16,0 0-16,0 0 16,0 0-1,-14 14 63,-14-14-62,0 0-16,-14 0 16,0 0-16,0 29 15,14-29-15,-14 42 16,14-28-16,-28 28 16,14-28-1,14 14-15,14-14 16,0 0-16,0 0 15,0 0 17,14-14-17,0 0-15,0 14 16,14-14 0,0 0-16,14 0 15,-28 0-15,56 0 16,-28 0-16,-14 0 15,-14 0-15,14 0 16,-28 14 47,0 14-48,-14-14-15,-28 0 16,28 28-16,-70-14 15,42 0-15,-28-14 16,-71 15-16,99-1 16,14 0-1,0 0-15,-14-14 16,28 0 0,-14 14-16,14-14 15,0 0 1,14 0-1,0 0 17,0 0-17,14-14-15,0 0 16,0 0-16,56 0 16,-42 0-16,0 0 15,57 0-15,-43 0 16,28 0-16,14 0 15,-42 0-15,28 0 16,-56 0-16,14 0 31,-14 14-15,-28 0 46,0-14-62,-14 14 16,0 14 0,0-28-16,0 14 15,0 14 1,-56-14-16,56 0 16,28 0 15,14-14 125,28 0-156,-42 14 94,-42 0-47,-141 29-47,155-43 15,0 14-15,0 0 16,14-14-16,0 0 16,-14 14-16,14 0 15,0-14-15,0 14 16,0 0-1,0-14-15,14 14 16,-14-14-16,14 14 16,0 0-16,-14-14 15,14 14 17,0 0-17,0 0 16,0 0-31,0 0 32,14-14-17,0 28-15,14-28 16,70 14-16,-42-14 16,71 14-16,83-14 15,-154 0-15,71 0 16,-99 0-16,-14 0 15,0 0 1,14 0 15,-14 0-31,0 0 16,0 0-16</inkml:trace>
</inkml:ink>
</file>

<file path=ppt/ink/ink14.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0:05.36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55 3 0,'14'0'31,"14"0"-31,-14 0 16,14 0-16,-14 0 15,0 0-15,14 0 16,14 0-16,-14 0 16,-14 0-16,71 0 15,-16 0-15,113 0 16,-98 0-16,43 0 15,-57 0-15,84 0 16,-98 0-16,126 0 16,-84 0-16,-42 0 15,-28 14-15,14-14 16,-28 0-16,-28 28 78,-14-28-62,-14 14-16,-14 15 15,-28-15-15,-14 14 16,41-14-16,-26 0 16,-15 0-16,70-14 15,-84 15-15,84-1 16,-29 0-16,43-14 15,-28 0-15,28 0 16,-28 14-16,28 1 16,-14-15-16,14 0 15,-28 0-15,28 14 16,0-14-16,0 14 31,14 0 0,0 15-31,14-15 16,14 14 0,-14-14-16,70 14 15,-56-14-15,-14 0 16,-14 1-16,14-15 47,-14 28-47,0-14 15,-28 0 1,-14 0-16,28-14 16,0 14-16,-28-14 15,0 14-15,14 15 16,14-29-16,-28 28 16,28-28-16,0 0 15,1 14-15,-1 0 16,0-14-16,14 14 47,55-14 15,-41 0-46,42 0-16,-28 0 15,56 0-15,-42 0 16,28 0-16,-70-14 31,0 0 1,-14 0-17,0 14-15,0 0 16,-14 0-16,-14 0 15,-14 0-15,28 0 16,-196 0-16,112-14 16,-28 0-16,126 14 31,0 0-31,28 0 62,14 0-46,0 0-16,0 0 16,-14 0-16,56 0 15,-28 0-15,-14 14 16,-14-14-16,-14 28 47,-14-14-47,0 0 15,-14 30-15,-28-16 16,14 71 0,42-85-1,0 0 1,0 0 0,0 0-1,0 0-15,0 0 16,0 0-1,0 1-15,28-15 16,0 0-16,28 14 16,-28-14-16,56 0 15,-55 14-15,-15-14 16,27 0-16,-13 0 16,-42 14 46,0-14-62,-27 14 16,-2 0-16,15 0 15,-56 0-15,56-14 16,0 14-16,-56-14 16,84 15-16,-28-1 15,28 0 79,112 15-78,-56-15-16,0-14 15,70 14-15,-84-14 16,-14 0-16,0 0 15,0 0-15,-14 0 16,-14 14 47,-28 15-63,0-15 15,-14 0-15,14 0 16,-13 0-16,-44 0 15,57 0-15,-42-14 16,28 14-16,14-14 16,0 0-16,14 15 31,0-15-31,0 0 0,14 14 16,-14-14-1,14 14 1,0 0 15,0 0-15,14-14-1,0 0-15,14 0 16,-14 0 0,56 0-16,-28 0 15,-14 0-15,0 0 16,0 0-16,-14 0 15,0 0-15,1 0 32</inkml:trace>
</inkml:ink>
</file>

<file path=ppt/ink/ink15.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0:09.08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84 0 0,'141'14'0,"-85"0"15,126 0-15,-168-14 16,112 28-16,-97-28 16,13 0-16,-14 0 15,-28 14-15,14-14 16,-98 0 93,41 0-93,-69 0-16,42 0 15,56 0-15,-98 14 16,70 14 0,28-28-1,0 0 17,14 14-32,0 0 15,0 0 1,0 0-16,0 0 15,0 14-15,28 1 16,14-1-16,84 42 16,0-42-16,99 14 15,-169-14-15,84-14 16,-56 0-16,-41 0 16,-29-14-16,0 0 15,-28 14 79,-14-14-94,-29 0 16,29 0-16,-98 14 15,-42-14 1,83 0-16,-55 14 15,70 0-15,42 14 16,-14-14-16,14 0 16,0 14-16,14-28 15,-14 14-15,28 0 16,0 1 31,0-1-32,14-14-15,14 14 16,0 0-16,0-14 16,-14 0-16,0 14 15,0-14 17,-14 14-17,-70 0 32,56 0-47,-28-14 16,0 14-16,13 0 15,-41 0 1,42 14-16,14-14 16,0 0-16,0 14 15,0 0-15,0-14 31,14 0 1,0 0-17,0 0 1,28 0 0,56 0-1,-56 0-15,43-14 16,-29 0-16,14 0 15,-28 14-15,-14 0 16,14-14-16,-70 0 63,14 14-48,14 0-15,-28 1 16,0-1-16,13 14 15,15-28 1,-14 28-16,0-14 16,28 0-16,-28-14 15,14 28-15,0-28 16,0 14-16,0 0 16,0 0-16,14 0 31,0 0-16,0 0 1,0 0 0,28 0-1,42 14 1,-42-14-16,-14-14 31,57 0-15,-57 14-16,70-14 15,-56 0-15,0 14 16,0-14-16,-14 0 16,0 0-16,0 14 15,14-14 1,-14 0 0,0 0-1,0 0 173,56 0-173,-42 0-15,15 0 16,-1 0-16,-28 0 16,0 0 15,0 0-16,14 0-15,-84 0 141,42 0-141</inkml:trace>
</inkml:ink>
</file>

<file path=ppt/ink/ink16.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14:37.44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1249 0 0,'126'0'16,"-69"0"-16,-43 14 15,84-14-15,-84 0 16,0 0-16,14 14 16,-28 0 15,-14-14 47,-14 0-62,14 0-16,-14 0 15,-42 0-15,-29 0 16,43 0-16,28 0 15,0 0-15,14 0 16,0 0 0,70 42 31,155-28-47,-1 0 15,71 0-15,-1 0 16,-13-14-16,-253 15 15,0-15 17,-70 0 46,-154 28-63,195-28-15,-55 0 16,28 14-16,-28-14 16,56 0-16,-28 0 15,28 14-15,0-14 16,-14 0-16,0 0 16,28 14-1,-14 0 16,28-14 16,126 28-47,-112-28 16,155 0-16,-155 0 16,0 0-16,-14 0 15,-14 14 32,-28 0-47,0 0 16,-99 0-16,43-14 15,-84 0-15,140 0 16,-71 14 0,71-14-16,-42 14 15,56-14-15,-14 0 16,14 28-16,0-28 15,14 28-15,-14-28 16,14 14-16,0 0 47,14-14-31,56 14-16,85-14 15,13 0-15,-140 0 16,-14 0-1,-28 14 17,0-14-32,-112 14 15,-71-14-15,85 0 16,-28 0-16,41 14 16,-69 14-16,140 0 15,14-28-15,0 14 16,14 1 15,14-1-31,70-14 16,84 0-16,-97 0 15,-29 0-15,-28 0 32,-14 14-17,0 14 32,-14-28-47,-56 28 16,-1-14-16,29 0 15,-28 14-15,56-28 16,-14 28-16,14-28 16,0 28-16,14-14 15,0 0 1,28 0-1,84-14 1,267 14-16,-267 0 16,15 0-1,-85 0-15,-28-14 16,-14 14 15,-70-14-31,14 14 16,-29 0-16,-125 0 15,98 0 1,27 0 0,29 14-16,14-13 15,0-15-15,28 28 16,0-28-16,0 14 16,14 0-16,-14-14 15,42 0 16,126 0-15,29 0-16,-85 0 16,-84 0-1,-14 14 17,-14 0-32,-14 0 15,0 28-15,14-28 16,-42 14-16,42-14 15,0 0-15,14 0 16,-14-14-16,14 14 16,0 0 15,70-14-31,140 0 0,-13 0 16,97 0-1,-153 0-15,-29 28 16,-84-28-16,-28 14 15,14-14 1,-42 14 15,-14 0-31,-28 0 16,-28 0-16,-15 14 16,-69 15-16,28-29 15,41 14-15,29-14 16,42 0-16,14-14 15,28 14-15,42-14 47,28 0-47,85 0 16,-43 0-16,-42 0 16,-28 0-16,-14 0 15,-14 0-15,0 0 16,0 0-16,-14 14 47,-70 0-47,42 0 15,-42-14 1,-85 28-16,-13-14 16,-28 0-16,111-14 15,15 14-15,42-14 16,84 0 46,-14 0-62,-14 0 16,43 0-16,27 0 16,-84 0-16,-112 0 62,28 0-62,-85 0 16,-13 0-16,-15 14 15,-125-14-15,139 0 16,-55 0-16,69 0 16,99 0-16,28 0 15,42 0 32,14 0-31,-14 0-1,0 0 17,-14 14-17</inkml:trace>
</inkml:ink>
</file>

<file path=ppt/ink/ink17.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19:23.31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140 24 0,'42'0'109,"14"0"-93,29 0-16,-43 0 16,14 0-16,14 0 15,28 0-15,-70 0 16,0 0-16,15 0 16,13 0-16,-28 0 15,14 0-15,-28 0 16,14 0-16,-14 0 15,0 0-15,0 0 16,0 0-16,0 0 16,0 0-16,14 14 15,-14-14 1,-14 15-16,28-15 16,-28 14 77,-14-14-93,-14 14 16,0 14-16,0-28 16,-56 0-16,56 0 15,-99 14-15,85-14 16,14 28-16,0-14 15,-14 0-15,14 14 16,14-14 15,0 0-15,0-14 0,14 14-1,0 0 16,14-14-31,0 14 16,0-14-16,84 14 16,-70-14-16,-14 0 15,29 0 1,-15 28-16,56-28 16,-70 14-1,28-14-15,-28 0 16,-28 0 78,-14 0-94,-56 0 15,-29 0-15,43 0 16,28 0-16,28 0 15,-70 14-15,-56 0 16,83-14-16,-27 0 16,42 0-16,28 14 15,0-14-15,-14 14 16,14-14 0,0 14-16,0-14 15,14 14 1,0 0 31,14 0-47,14 0 15,0 1-15,14-15 16,-14 14-16,42 0 16,85 0-16,-43 0 15,70 14-15,29 14 16,-169-42-16,-14 0 15,56 14 1,-56-14-16,-14 0 16,14 14-16,-13-14 15,-1 14-15,0-14 16,14 0 0,-28 14-1,-14 14 32,-14-28-47,-1 14 16,-55 0-16,56-14 15,-98 28-15,84-14 16,-14 0-16,-29 0 16,-13 0-16,70-14 31,-14 14-16,28 0-15,0-14 16,0 0-16,14 14 16,0 0 31,14 0-47,14-14 15,0 14-15,28-14 16,-28 0-16,99 14 15,-15-14-15,-28 15 16,70-1-16,-97-14 16,13 0-16,-28 14 15,-28-14-15,-42 14 94,-14-14-94,14 0 16,-42 14-16,-29 0 15,-13 0-15,84 0 16,-56-14 0,14 0-16,-1 0 15,29 0-15,-14 0 16,28 0-16,-14 14 15,14-14-15,14 0 16,-28 0-16,28 14 16,0-14-16,-14 14 15,14-14-15,0 0 16,0 14-16,14 0 16,0 0-1,-14 0 1,14 0 15,28 0-31,14 0 16,14 0-16,-28 0 15,70-14-15,-70 0 16,42 14-16,29 0 16,-43 0-16,-42-14 31,98 0-16,-84 28-15,-14-28 16,28 0 0,-28 0-16,-42 0 78,-42 0-78,-28 14 15,42-14-15,42 0 16,0 0 0,-71 14-16,15-14 15,-28 0-15,42 14 16,14-14-16,0 0 16,14 0-16,-43 0 15,29 0-15,28 0 16,0 0-16,0 0 15,0 0 17,14 14-1,-14-14-31,14 14 16,0 1 15,0 13-16,28 0 17,0-14-32,28 14 15,-27-28-15,-1 14 16,-14-14-16,14 14 16,0-14-16,14 0 15,-14 14-15,0-14 16,-14 0-16,14 0 15,56 0-15,-42 0 16,-14 0-16,1 0 16,13 0-16,14 0 15,70 14-15,-28-14 16,-42 0-16,71 0 16,-85 0-16,-14 0 15,-14 0 16,-28 0 126,0 0-157,0 0 15</inkml:trace>
</inkml:ink>
</file>

<file path=ppt/ink/ink18.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19:27.95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 0,'28'0'46,"-14"0"-30,14 0 0,43 0-16,-29 0 15,56 0-15,42 0 16,1 0-16,-29 0 16,28 0-16,-56 0 15,-56 0-15,43 0 16,-43 0-16,-14 0 15,0 0-15,14 0 16,-14 0-16,14 0 16,-14 0-16,0 0 15,-84 0 110,42 0-109,-42 0-16,27 0 16,15 0-16,-14 14 15,-84 0 1,70 1-16,-28-1 15,42-14-15,28 0 16,-15 14-16,15 0 16,0-14-16,0 0 15,0 14-15,-14 0 16,14-14-16,0 14 16,0-14-1,14 28-15,-14-28 16,14 14-16,0 0 15,0 0-15,0 0 16,0 28 0,14-14-16,0 0 15,98 28-15,-83-56 16,97 0-16,-98 14 16,14 0-16,0 0 15,-14-14-15,0 14 16,14-14-16,-28 14 15,14-14-15,-28 14 16,-28-14 93,-42 0-93,28 29 0,-14-29-16,-84 14 15,98-14-15,-15 14 16,43-14-16,-28 28 16,14-14-16,14-14 15,0 14-15,0-14 16,-14 0-1,14 14 1,14 0 0,14 0 31,0-14-47,84 14 15,-13 0-15,55-14 16,-70 0-16,0 0 15,85 0 1,13 0-16,-42 14 16,183 14-1,-197-28-15,85 0 16,-113 0-16,-56 0 16,-14 0 46,-28 14-46,-14-14-16,0 0 15,-56 14-15,28-14 16,-29 0-16,-69 14 16,98-14-16,-14 14 15,-29-14-15,-13 0 16,-14 0-16,-29 0 15,99 0-15,-84 14 16,98-14-16,-56 14 16,70-14-16,-99 0 15,99 14 32,-42 0-47,56 0 16,-14-14-16,28 14 0,-14-14 31,14 14-31,0 0 16,14 14-1,14-14-15,28 1 16,14 13-16,85 14 16,-43-28-16,28 14 15,15 14-15,-43-14 16,-70 0-16,0-14 15,-14-14-15,-28 14 63,0 14-47,-42-28-16,-14 0 15,-28 14-15,-57-14 16,-27 14-16,28 0 15,-1 0-15,71-14 16,0 14-16,-28-14 16,42 0-16,28 14 15,14-14 1,14 14 0,-14-14-1,182 14 79,-70-14-78,71 0-16,-43 0 15,70 0-15,-83 0 16,-71 0-16,-28 0 15,0 0-15,0 0 16,-14 14 31,0 0-31,-14 1-1,-42-1-15,28-14 16,-15 14-16,15 0 15,0-14-15,-56 14 16,56-14-16,-98 14 16,84 0-1,-14-14-15,-15 0 16,-27 0-16,70 0 16,14 0-16,-14 0 31,14 0-31,0 0 15,0 0 1,0 0 0,28 14 62,14 0-63,42-14-15,-56 28 16,0-28-16,56 14 16,-14 0-16,1-14 15,-29 14-15,56 0 16,-56-14-16,-14 0 16,0 0-16,0 0 15,14 0-15,-14 0 31,14 0-31,-14 0 16,0 0-16,0 0 16,0 14-1</inkml:trace>
</inkml:ink>
</file>

<file path=ppt/ink/ink2.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7:04.04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10 0,'98'0'47,"-56"0"-32,70 0-15,-98 0 16,42 0-16,28 0 15,225 0-15,-197 0 16,113 0-16,-71 0 16,-98 0-16,225 0 15,56 0-15,14 0 16,-169 0-16,29 0 16,-99 0-16,14 0 15,29 0-15,-43 0 16,-42 0-16,84 0 15,-41 0-15,69 0 16,-28 0-16,15 0 16,-99 0-1,84 0-15,-41 0 16,69 0-16,-28 0 16,-97 0-16,69 0 15,28 0-15,-41 16 16,13-16-16,28 0 15,99 0-15,-29 0 16,-13 0-16,-99 0 16,14 0-16,29 0 15,-99 0-15,28 0 16,0 0-16,29 0 16,27 0-16,0 0 15,-28 0-15,29 0 16,168 0-16,-197 0 15,70 0-15,-27 0 16,-99 0-16,70 0 16,85 0-16,-43 0 15,14 0-15,-41 0 16,27 0-16,29 0 16,-58 0-16,-27 0 15,28 0-15,57 0 16,-85 0-1,15 0-15,27 0 0,-42 0 16,28 0 0,57 0-16,-29 0 15,-41 0-15,125 0 16,-41 0-16,13 0 16,127 0-16,-154 0 15,27 0-15,57 0 16,-85 0-16,29 0 15,41 0-15,-97 0 16,69 17-16,-83-17 16,13 0-16,15 0 15,-43 0-15,-28 0 16,-28 0-16,57 0 16,27 0-16,-84 0 15,71 0-15,-43 0 16,-42 0-16,84 0 15,-97 0-15,13 0 16,-28 0-16,14-17 16,-28 17-16,112 0 15,-112 0-15,0 0 16,15 0 0,-15 0-16,0 0 15,14 0-15,-14 0 16,14 0-16,-28 0 15,14 0-15,-14 0 16,14 0-16,0 0 16,-14 0-16,28 0 15,-28 0-15,14 0 16,15 0-16,13 0 16,-14 0-16,0 0 15,-14 0-15,0 0 16,98 0-16,-98 0 15,0 0-15,71 17 16,-71-17-16,42 0 16,-28 0-16,-14 0 15,0 0-15,14 16 16,14-16-16,-28 0 16,71 0-16,-43 0 15,-28 0-15,56 0 16,-28 0-16,28 0 15,1 0-15,-57 0 16,0 0 0,14 0-16,-28 0 15,14 0-15,14 0 0,-28 0 16,28 0 0,0 0-1,-28 16-15,14-16 16,14 0-16,-27 0 15,13 0-15,14 0 16,-28 0-16,0 0 16,0 0-16,14 0 15,-14 0-15,28 16 16,-14-16-16,-14 0 16,14 0-16,0 0 15,-14 0-15,0 0 16,0 0-16,14 0 31,-14 0 16,0 0-31,0 0 15,0 0-16,1 0 17,-1 0 30,14 0-46,-14 0-1,14 0 1,-14 0-16,0 0 16,0 0-16,0 0 15,-98 0 173</inkml:trace>
</inkml:ink>
</file>

<file path=ppt/ink/ink3.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7:08.015"/>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0 0,'42'0'94,"28"0"-78,28 0-16,-70 0 15,42 0-15,-27 0 16,-15 0-16,0 0 15,-14 0-15,14 0 16,42 0-16,-28 0 16,14 0-16,-28 0 15,56 0-15,-42 0 16,29 0-16,13 0 16,-14 0-16,-42 0 15,14 0-15,-14 0 16,0 0-16,-14 0 15,14 0-15,15 0 16,-15 0 15,0 0-31,112 0 16,-84 0-16,70 0 16,-27 0-16,-43 0 15,-28 0-15,112 0 16,-112 0-16,42 0 15,-27 0-15,13 0 16,70 0-16,-112 0 16,14 0-16,84 0 15,43 0-15,-1 0 16,-14 0-16,1 0 16,-71 0-16,0 0 15,-56 0-15,14 0 16,0 0-16,-14 0 15,42 0-15,-28 0 16,57 0-16,-57 0 16,98 0-16,-42 0 15,28 0-15,29 0 16,-1 0 0,-84 0-16,85 0 15,-1 0-15,-70 0 16,56 0-16,-27 0 15,-43 0-15,14 0 16,84 0-16,-126 0 16,43 0-16,-29 0 15,14 0-15,-28 0 16,14 0-16,-14 0 16,42 0-16,85 0 15,13 0-15,-42 0 16,29 0-16,-141 0 15,182 0-15,15 0 16,41 28-16,-69-28 16,83 0-16,-111 0 15,41 0-15,-56 0 16,-126 0-16,0 0 16,169 0-16,-127 0 15,70 0-15,-27 0 16,-43 0-16,-28 0 15,56 0-15,-56 0 16,14 0 0,42 0-16,-70 0 15,14 0-15,14 0 16,-13 0-16,-1 0 16,0 0-16,0 0 15,0 0-15,-14 0 16,0 0-16,28 0 15,0 0-15,14 0 16,-28 0-16,14 0 16,-28 0-16,14 0 15,-13 0-15,13 0 16,42 0-16,28 0 16,-70 0-16,42 0 15,14 0-15,-13 0 16,-1 0-16,84 0 15,-126 0-15,42 0 16,-28 0-16,15 0 16,-29 0-16,14 0 15,-28 0-15,14 0 16,-14 0-16,0 0 16,0 0-16,28 0 15,-14 0-15,14 0 16,-28 0-16,14 0 15,-14 0-15,85 0 16,-85 0 0,0 0-16,28 0 15,-14 0-15,0 0 16,56 0-16,-28 0 16,-42 0-16,28 0 15,-14 0-15,0 0 16,-13 0-16,13 0 15,-14 0 1,0 0 0,14 0-16,14 0 15,-28 0-15,14 0 16,-14 0-16,14 0 16,-14 0-16,28 0 15,-28 0-15,14 0 16,0 0-16,0 0 15,0 0-15,57 0 16,-57 0-16,42 0 16,-28 14-16,28-14 15,-42 0-15,56 0 16,-27 0-16,-43 0 16,70 0-16,-42 0 15,70 14 1,-70-14-16,14 0 15,29 14-15,-43-14 16,-14 0-16,-14 0 16,0 0-16,14 0 15,0 0-15,14 0 16,-14 0-16,-14 0 16,0 0-16,14 0 15,0 0-15,14 0 16,-28 0-16,0 0 15,15 0-15,-1 0 16,0 0-16,14 0 16,-28 0-16,0 0 15,28 0-15,0 0 16,-14 0-16,-14 0 16,14 0-16,-14 0 15,28 0-15,-14 0 16,0 0-16,-14 0 15,15 0-15,-1 0 16,-14 0-16,0 0 16,0 0-16,14 0 15,-14 0 1,0 0-16,14 0 16,-14 0-16,0 0 15,0 0-15,0 0 16,28 0-1,-28 0-15,14 0 16,-14 0-16,0 0 16,14 0-16,0 0 15,-14 0-15,1 0 16,-1 0-16,0 0 16,14 0-16,-14 0 15,14 0-15,0 0 16,-14 0-16,0 0 15,14 0-15,14 0 16,-28 0 0,14 0-16,-14 0 15,14 0 1,-14 0-16,0 14 16,0-14-16,0 0 15,0 0 1,0 0-16,0 0 15,15 0 17,-1 0-32,0 0 15,-14 0 1,0 0-16,0 0 16,0 0-16,0 0 15,0 0-15,0 0 16,0 0-16,0 0 15,0 0-15,0 0 16,0 0-16,14 0 16,-14 0-16,0 0 15,0 0-15,14 0 16,0 0 0,-14 0-1,0 0-15,0 0 16,0 0-16,1 0 15</inkml:trace>
</inkml:ink>
</file>

<file path=ppt/ink/ink4.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27:10.814"/>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 0,'28'0'0,"-14"0"15,14 0 1,0 14-16,42-14 15,85 0-15,-127 14 16,126 0-16,-56 1 16,15-15-16,-29 0 15,56 14-15,-70 0 16,113-14-16,-29 14 16,43-14-16,83 0 15,85 14-15,-28-14 16,-28 0-16,42 0 15,-85 0-15,-41 0 16,126 0-16,-71 29 16,-55-29-16,-71 0 15,-98 0-15,127 0 16,27 0-16,-41 14 16,-43-14-16,28 0 15,15 15-15,-43-15 16,-28 0-1,14 14-15,-41-14 0,82 0 16,-41 0 0,71 0-16,27 28 15,1-28-15,13 0 16,43 0-16,-99 0 16,57 0-16,-71 0 15,14 0-15,-97 0 16,-29 0-16,56 0 15,-14 0-15,14 0 16,15 0-16,-43 0 16,28 0-16,14 0 15,-27-14-15,111 14 16,-140 0-16,28-14 16,15 14-16,13-14 15,-42 14-15,28 0 16,-42-15-16,29 15 15,-1-14-15,-42 14 16,28 0-16,-28-15 16,14 15-16,-28 0 15,57 0-15,-57-14 16,14 14-16,-28 0 16,14 0-16,0 0 15,-14 0 1,28-14-16,-28 14 15,0 0-15,14 0 16,0 0-16,14 0 16,14 0-16,-28 0 15,15 0-15,-15 0 16,-14 0-16,28 0 16,-14 0-16,0 0 15,14 0-15,-28 0 16,14 0-1,-14 0 1,14-14 0,-14 14-1,0 0 1,0 0 0,0 0-1,28 0-15,15 0 16,-29 0-16,56 0 15,-14 0-15,-42 0 16,-14 0-16,14 0 16,-14 0-16,0 0 15,0 0 1,0 0 0,0 0-1,0 0 1,0 0-16,14 0 15,15 0-15,13 0 16,-28 0-16,14 0 16,-14 0-16,0 0 15,0 0 1,-14 0-16,28 0 16,-28 0-16,14 0 15,-14 0-15,14 0 16,-14 0-16,29 0 15,-15 0 1,-14 0-16,0 0 16,14 0-16,0 0 15,-14 0-15,14 0 16,56 14 0,-28-14-16,-14 14 15,0-14-15</inkml:trace>
</inkml:ink>
</file>

<file path=ppt/ink/ink5.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3:47.765"/>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56 21 0,'14'-14'16,"0"14"-1,14 0 1,-14 0-16,70 0 16,-56 0-16,43 0 15,-29 0-15,-14 0 16,0 0-16,-14 0 16,0 0-16,0 0 15,0 0 1,0 0-16,0 0 15,0 0-15,14 0 16,-14 0-16,0 0 16,0 0-1,0 0-15,0 0 32,28 28-32,-28-28 15,29 14-15,-29-14 16,0 0-16,0 0 15,0 0 95,0 0-95,0 0-15,-14 14 16,14-14-16,0 0 16,0 0 15,-14 14 63,-14 0-47,0 0-32,0 14 1,-28-14-16,14 14 15,-43 0-15,43-14 16,-28 0-16,42-14 16,-28 14-16,28-14 15,0 14-15,0-14 47,14 14 0,-14-14-47,28 0 94,154 0-94,-55 14 15,-71 0-15,-28-14 16,14 0 0,-14 0 15,-42 0 47,14 0-78,-14 0 16,-56 14-1,-85-14-15,141 0 16,-14 14-16,14-14 16,14 14-1,0 0-15,0-14 16,0 0-16,-14 0 15,14 0 1,0 0-16,0 14 16,0-14-16,0 0 15,14 14-15,0 0 32,0 0-17,14 15-15,56-1 16,-14 0-16,0 0 15,-28-14-15,70-14 16,-70 14-16,-14 14 16,14-28-16,-14 14 15,1 0 1,-15 0 0,0 0-1,-15 0 16,1 0-31,0-14 16,-14 14-16,0-14 16,14 14-16,0-14 15,0 0-15,-14 14 16,14-14-16,-28 14 16,28 0-16,0-14 15,0 28-15,14-14 16,-14-14-1,14 14-15,0 0 16,0 0 0,0 0-16,56 1 15,14-15-15,-28 0 16,28 14-16,113 0 16,-43-14-1,-98 0-15,-14 14 16,0-14-1,-42 14 64,-14-14-79,-14 0 15,-14 0-15,-14 0 16,-84 0-16,41 0 15,-13 14-15,84-14 16,28 0-16,-28 0 16,-42 0-16,27 0 15,43 0-15,0 0 16,0 0 0,0 0-1,14 14-15,-14 0 16,0-14-1,14 14 1,0 0 15,0 14-15,14-14-16,28-14 16,0 14-16,71 14 15,-71-28-15,56 14 16,-14-14-16,14 14 15,-41-14-15,-43 0 16,0 0 0,-14 14 31,0 0-32,0 0 1,-14-14-1,0 0 1,0 0-16,0 14 16,-15-14-16,-41 0 15,28 0-15,-56 0 16,70 0-16,-56 0 16,56 0-16,-43 0 15,43 0-15,14 0 16,0 0-16,-28 0 15,14 0-15,0 14 16,14-14 0,0 0-1,0 28-15,-14-28 16,14 0-16,0 0 16,14 14-1,0 0 63,0 0-62,14 0-16,42 0 16,-42-14-16,56 29 15,-56-29-15,28 14 16,-14-14-16,15 0 15,55 14-15,-70 0 16,14-14-16,-14 0 16,-14 0-1,0 0 1,0 0 0,0 0-16,0 0 15,14 0 1,-14 14-1,0-14 17,0 0-17,0 0 1,-14 14-16,14 0 31,-14 0-15,14-14-16,0 0 31,-14 14-15</inkml:trace>
</inkml:ink>
</file>

<file path=ppt/ink/ink6.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3:54.17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448 1 0,'14'0'31,"-1"0"-31,1 0 16,0 0-16,0 0 16,0 0-16,14 0 15,0 0 1,-14 0-16,14 14 15,14-14-15,-28 14 16,0 0-16,0-14 16,1 0-16,-1 14 15,0-14 1,-14 14 0,0 0 30,0 1-30,0-1-16,-14 0 16,0 0-16,-1 0 15,-27 0-15,0 14 16,28-14-16,0 0 16,14 0-16,-14 14 15,-28 0 1,28-14-16,0 0 15,0 0-15,0 0 16,14 0 0,-14-14-16,14 15 15,0-1-15,0 14 16,0-14-16,0 0 16,14 0-1,14-14-15,14 0 16,14 28-16,-42-28 15,28 14-15,-28-14 16,14 0-16,-13 0 16,-1 0-16,0 0 15,-14 15-15,-14-15 47,0 0-31,-15 0-16,-55 0 15,42 0-15,-14 14 16,42 0-16,0-14 16,14 14-16,-27 0 15,-29 0-15,42 0 16,0-14-16,-28 28 16,14-28-1,28 14 1,-15-14-16,15 14 15,0 0 1,29 0 0,-15 0-1,70-14-15,-56 28 16,97-14-16,-83-14 16,-28 0-16,0 0 15,28 0-15,-14 14 16,-28 0-16,29-14 15,-29 14-15,14 0 16,-14 0-16,0 0 47,-28 0-47,13-14 16,15 14-16,-28 0 15,14 0-15,-28 14 16,28-14-16,0 1 15,-42 13-15,42 0 32,0-28-32,14 14 15,-14-14-15,14 14 16,0 0 0,14 0-1,0 0 1,0-14-16,14 0 15,0 0-15,-14 0 16,14 14-16,0 0 16,0-14-16,-14 15 15,1-15-15,-72 0 63,43 0-63,0 28 15,0-28-15,0 28 16,-14-28-16,-42 28 16,28-14-16,1 0 15,27 0-15,0 0 16,-14-14-16,28 14 16,-14-14-16,14 14 31,-14-14-31,0 0 15,28 14 48,0-14-47,14 14-16,14 0 15,-28 0-15,27-14 16,-27 0-16,14 0 15,-14 0-15,14 0 16,-14 0-16,-14 14 78,-28 1-78,14-15 16,-28 0-16,28 14 15,-13 0-15,-15-14 16,28 0-16,-56 14 16,27 0-16,-13-14 15,-28 0-15,0 0 16,42 0-16,28 0 16,0 0-1,14 14 32,98-14-47,-56 14 16,14-14-16,14 0 15,-27 0-15,-15 0 16,0 0-16,14 0 16,14 14-16,13-14 15,29 0-15,-70 0 16,43 0-16,-29 0 15,14 0-15,-28 0 16,14 0-16,-28 0 16,0 0-1,0 0 17</inkml:trace>
</inkml:ink>
</file>

<file path=ppt/ink/ink7.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4:12.30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 0,'42'0'78,"-28"0"-78,28 0 16,-14 0-16,-14 0 15,0 0-15,14 0 16,-13 0-16,-1 0 16,0 0-1,14 0-15,0 0 16,0 0-16,-14 0 15,28 0-15,-28 0 16,14 0-16,-14 0 16,0 0-1,0 0-15,0 0 32,0 0-17,14 0 110,197 0-109,-197 0-16,42 0 15,-56 0-15,14 0 16</inkml:trace>
</inkml:ink>
</file>

<file path=ppt/ink/ink8.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4:13.404"/>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1 0,'14'0'0,"0"0"15,0 15-15,0-15 16,0 0-1,0 0-15,0 0 16,0 0-16,0 0 16,14 0-16,14 0 15,-14 0-15,43 0 16,-29 0-16,-14 0 16,14 0-1,-14 0-15,-1 0 16,15 0-16,-28 0 31,14 0-15,-14 0-16,0 0 15,28 0-15,-28 15 16,14-15-16,0 0 47,15 15-32,-29-15 1,0 0-16,14 0 16,-14 0-1,0 0 1,0 0-16,0 0 16,0 0-16,0 0 15,0 0-15,0 0 125</inkml:trace>
</inkml:ink>
</file>

<file path=ppt/ink/ink9.xml><?xml version="1.0" encoding="utf-8"?>
<inkml:ink xmlns:inkml="http://www.w3.org/2003/InkML">
  <inkml:definitions>
    <inkml:context xml:id="ctx0">
      <inkml:inkSource xml:id="inkSrc0">
        <inkml:traceFormat>
          <inkml:channel name="X" type="integer" max="3610" units="cm"/>
          <inkml:channel name="Y" type="integer" max="1956" units="cm"/>
          <inkml:channel name="T" type="integer" max="2.14748E9" units="dev"/>
        </inkml:traceFormat>
        <inkml:channelProperties>
          <inkml:channelProperty channel="X" name="resolution" value="50.9887" units="1/cm"/>
          <inkml:channelProperty channel="Y" name="resolution" value="49.14573" units="1/cm"/>
          <inkml:channelProperty channel="T" name="resolution" value="1" units="1/dev"/>
        </inkml:channelProperties>
      </inkml:inkSource>
      <inkml:timestamp xml:id="ts0" timeString="2022-05-09T11:44:15.46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10 0,'14'0'31,"0"0"-15,14 0-16,-14 0 15,0 0-15,15 0 47,-1 0-47,42 0 16,-28 0-16,0 0 16,-28 0-16,28 0 15,-14 14-15,0 0 16,14-14-16,-28 0 15,71 14-15,-1-14 16,-42 0-16,28 0 16,-28 0-16,-28 0 15,0 0-15,0 0 16,0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B77602DA-7CEE-4298-AF4B-1C87D65BAB06}" type="datetimeFigureOut">
              <a:rPr lang="de-CH" smtClean="0"/>
              <a:t>21.11.2022</a:t>
            </a:fld>
            <a:endParaRPr lang="de-CH" dirty="0"/>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B2B24C57-7758-4EF8-8A0E-FE171C8C1817}" type="slidenum">
              <a:rPr lang="de-CH" smtClean="0"/>
              <a:t>‹Nr.›</a:t>
            </a:fld>
            <a:endParaRPr lang="de-CH" dirty="0"/>
          </a:p>
        </p:txBody>
      </p:sp>
    </p:spTree>
    <p:extLst>
      <p:ext uri="{BB962C8B-B14F-4D97-AF65-F5344CB8AC3E}">
        <p14:creationId xmlns:p14="http://schemas.microsoft.com/office/powerpoint/2010/main" val="14554346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CB1004DB-FCB1-4142-981E-9CCE067E2E85}" type="slidenum">
              <a:rPr lang="de-CH" smtClean="0"/>
              <a:t>1</a:t>
            </a:fld>
            <a:endParaRPr lang="de-CH" dirty="0"/>
          </a:p>
        </p:txBody>
      </p:sp>
    </p:spTree>
    <p:extLst>
      <p:ext uri="{BB962C8B-B14F-4D97-AF65-F5344CB8AC3E}">
        <p14:creationId xmlns:p14="http://schemas.microsoft.com/office/powerpoint/2010/main" val="3986649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19</a:t>
            </a:fld>
            <a:endParaRPr lang="de-CH" dirty="0"/>
          </a:p>
        </p:txBody>
      </p:sp>
    </p:spTree>
    <p:extLst>
      <p:ext uri="{BB962C8B-B14F-4D97-AF65-F5344CB8AC3E}">
        <p14:creationId xmlns:p14="http://schemas.microsoft.com/office/powerpoint/2010/main" val="548963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20</a:t>
            </a:fld>
            <a:endParaRPr lang="de-CH" dirty="0"/>
          </a:p>
        </p:txBody>
      </p:sp>
    </p:spTree>
    <p:extLst>
      <p:ext uri="{BB962C8B-B14F-4D97-AF65-F5344CB8AC3E}">
        <p14:creationId xmlns:p14="http://schemas.microsoft.com/office/powerpoint/2010/main" val="1411464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21</a:t>
            </a:fld>
            <a:endParaRPr lang="de-CH" dirty="0"/>
          </a:p>
        </p:txBody>
      </p:sp>
    </p:spTree>
    <p:extLst>
      <p:ext uri="{BB962C8B-B14F-4D97-AF65-F5344CB8AC3E}">
        <p14:creationId xmlns:p14="http://schemas.microsoft.com/office/powerpoint/2010/main" val="2863817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22</a:t>
            </a:fld>
            <a:endParaRPr lang="de-CH" dirty="0"/>
          </a:p>
        </p:txBody>
      </p:sp>
    </p:spTree>
    <p:extLst>
      <p:ext uri="{BB962C8B-B14F-4D97-AF65-F5344CB8AC3E}">
        <p14:creationId xmlns:p14="http://schemas.microsoft.com/office/powerpoint/2010/main" val="415539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2</a:t>
            </a:fld>
            <a:endParaRPr lang="de-CH" dirty="0"/>
          </a:p>
        </p:txBody>
      </p:sp>
    </p:spTree>
    <p:extLst>
      <p:ext uri="{BB962C8B-B14F-4D97-AF65-F5344CB8AC3E}">
        <p14:creationId xmlns:p14="http://schemas.microsoft.com/office/powerpoint/2010/main" val="964998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3</a:t>
            </a:fld>
            <a:endParaRPr lang="de-CH" dirty="0"/>
          </a:p>
        </p:txBody>
      </p:sp>
    </p:spTree>
    <p:extLst>
      <p:ext uri="{BB962C8B-B14F-4D97-AF65-F5344CB8AC3E}">
        <p14:creationId xmlns:p14="http://schemas.microsoft.com/office/powerpoint/2010/main" val="188069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4</a:t>
            </a:fld>
            <a:endParaRPr lang="de-CH" dirty="0"/>
          </a:p>
        </p:txBody>
      </p:sp>
    </p:spTree>
    <p:extLst>
      <p:ext uri="{BB962C8B-B14F-4D97-AF65-F5344CB8AC3E}">
        <p14:creationId xmlns:p14="http://schemas.microsoft.com/office/powerpoint/2010/main" val="2959374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5</a:t>
            </a:fld>
            <a:endParaRPr lang="de-CH" dirty="0"/>
          </a:p>
        </p:txBody>
      </p:sp>
    </p:spTree>
    <p:extLst>
      <p:ext uri="{BB962C8B-B14F-4D97-AF65-F5344CB8AC3E}">
        <p14:creationId xmlns:p14="http://schemas.microsoft.com/office/powerpoint/2010/main" val="244406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6</a:t>
            </a:fld>
            <a:endParaRPr lang="de-CH" dirty="0"/>
          </a:p>
        </p:txBody>
      </p:sp>
    </p:spTree>
    <p:extLst>
      <p:ext uri="{BB962C8B-B14F-4D97-AF65-F5344CB8AC3E}">
        <p14:creationId xmlns:p14="http://schemas.microsoft.com/office/powerpoint/2010/main" val="3845834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CB1004DB-FCB1-4142-981E-9CCE067E2E85}" type="slidenum">
              <a:rPr lang="de-CH" smtClean="0"/>
              <a:t>7</a:t>
            </a:fld>
            <a:endParaRPr lang="de-CH" dirty="0"/>
          </a:p>
        </p:txBody>
      </p:sp>
    </p:spTree>
    <p:extLst>
      <p:ext uri="{BB962C8B-B14F-4D97-AF65-F5344CB8AC3E}">
        <p14:creationId xmlns:p14="http://schemas.microsoft.com/office/powerpoint/2010/main" val="146787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CB1004DB-FCB1-4142-981E-9CCE067E2E85}" type="slidenum">
              <a:rPr lang="de-CH" smtClean="0"/>
              <a:t>8</a:t>
            </a:fld>
            <a:endParaRPr lang="de-CH" dirty="0"/>
          </a:p>
        </p:txBody>
      </p:sp>
    </p:spTree>
    <p:extLst>
      <p:ext uri="{BB962C8B-B14F-4D97-AF65-F5344CB8AC3E}">
        <p14:creationId xmlns:p14="http://schemas.microsoft.com/office/powerpoint/2010/main" val="263689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4"/>
          </p:nvPr>
        </p:nvSpPr>
        <p:spPr/>
        <p:txBody>
          <a:bodyPr/>
          <a:lstStyle/>
          <a:p>
            <a:endParaRPr lang="de-CH" dirty="0"/>
          </a:p>
        </p:txBody>
      </p:sp>
      <p:sp>
        <p:nvSpPr>
          <p:cNvPr id="5" name="Foliennummernplatzhalter 4"/>
          <p:cNvSpPr>
            <a:spLocks noGrp="1"/>
          </p:cNvSpPr>
          <p:nvPr>
            <p:ph type="sldNum" sz="quarter" idx="5"/>
          </p:nvPr>
        </p:nvSpPr>
        <p:spPr/>
        <p:txBody>
          <a:bodyPr/>
          <a:lstStyle/>
          <a:p>
            <a:fld id="{B2B24C57-7758-4EF8-8A0E-FE171C8C1817}" type="slidenum">
              <a:rPr lang="de-CH" smtClean="0"/>
              <a:t>18</a:t>
            </a:fld>
            <a:endParaRPr lang="de-CH" dirty="0"/>
          </a:p>
        </p:txBody>
      </p:sp>
    </p:spTree>
    <p:extLst>
      <p:ext uri="{BB962C8B-B14F-4D97-AF65-F5344CB8AC3E}">
        <p14:creationId xmlns:p14="http://schemas.microsoft.com/office/powerpoint/2010/main" val="295245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6.xml"/><Relationship Id="rId4" Type="http://schemas.openxmlformats.org/officeDocument/2006/relationships/tags" Target="../tags/tag15.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8" Type="http://schemas.openxmlformats.org/officeDocument/2006/relationships/slideMaster" Target="../slideMasters/slideMaster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image" Target="../media/image3.jpeg"/><Relationship Id="rId4" Type="http://schemas.openxmlformats.org/officeDocument/2006/relationships/tags" Target="../tags/tag22.xml"/><Relationship Id="rId9"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itel-Folie mit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DE" dirty="0"/>
              <a:t>Titel A (Arial 28pt., rot, max. 1 Zeile) </a:t>
            </a:r>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339214364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b: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10" name="Inhaltsplatzhalter 2">
            <a:extLst>
              <a:ext uri="{FF2B5EF4-FFF2-40B4-BE49-F238E27FC236}">
                <a16:creationId xmlns:a16="http://schemas.microsoft.com/office/drawing/2014/main" id="{770AC922-6444-A942-98D8-039519360B14}"/>
              </a:ext>
            </a:extLst>
          </p:cNvPr>
          <p:cNvSpPr>
            <a:spLocks noGrp="1"/>
          </p:cNvSpPr>
          <p:nvPr>
            <p:ph sz="half" idx="1" hasCustomPrompt="1"/>
          </p:nvPr>
        </p:nvSpPr>
        <p:spPr>
          <a:xfrm>
            <a:off x="5400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80975">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
        <p:nvSpPr>
          <p:cNvPr id="7" name="Inhaltsplatzhalter 2">
            <a:extLst>
              <a:ext uri="{FF2B5EF4-FFF2-40B4-BE49-F238E27FC236}">
                <a16:creationId xmlns:a16="http://schemas.microsoft.com/office/drawing/2014/main" id="{F2B75F21-AF2E-9341-B9E7-91E3CDFAE52D}"/>
              </a:ext>
            </a:extLst>
          </p:cNvPr>
          <p:cNvSpPr>
            <a:spLocks noGrp="1"/>
          </p:cNvSpPr>
          <p:nvPr>
            <p:ph sz="half" idx="21" hasCustomPrompt="1"/>
          </p:nvPr>
        </p:nvSpPr>
        <p:spPr>
          <a:xfrm>
            <a:off x="4876800" y="2167200"/>
            <a:ext cx="3727200" cy="2590800"/>
          </a:xfrm>
          <a:prstGeom prst="rect">
            <a:avLst/>
          </a:prstGeom>
        </p:spPr>
        <p:txBody>
          <a:bodyPr lIns="0" tIns="0" rIns="0" bIns="0"/>
          <a:lstStyle>
            <a:lvl1pPr marL="268288" indent="-261938">
              <a:buFont typeface="Symbol" pitchFamily="2" charset="2"/>
              <a:buChar char="-"/>
              <a:tabLst/>
              <a:defRPr sz="2000">
                <a:latin typeface="Arial" panose="020B0604020202020204" pitchFamily="34" charset="0"/>
                <a:cs typeface="Arial" panose="020B0604020202020204" pitchFamily="34" charset="0"/>
              </a:defRPr>
            </a:lvl1pPr>
            <a:lvl2pPr marL="268288" indent="-261938">
              <a:buFont typeface="Symbol" pitchFamily="2" charset="2"/>
              <a:buChar char="-"/>
              <a:tabLst/>
              <a:defRPr sz="2400">
                <a:latin typeface="Arial" panose="020B0604020202020204" pitchFamily="34" charset="0"/>
                <a:cs typeface="Arial" panose="020B0604020202020204" pitchFamily="34" charset="0"/>
              </a:defRPr>
            </a:lvl2pPr>
            <a:lvl3pPr marL="666750" indent="-222250">
              <a:buFont typeface="Symbol" pitchFamily="2" charset="2"/>
              <a:buChar char="-"/>
              <a:tabLst/>
              <a:defRPr sz="1800">
                <a:latin typeface="Arial" panose="020B0604020202020204" pitchFamily="34" charset="0"/>
                <a:cs typeface="Arial" panose="020B0604020202020204" pitchFamily="34" charset="0"/>
              </a:defRPr>
            </a:lvl3pPr>
            <a:lvl4pPr marL="1069975" indent="-176213">
              <a:buFont typeface="Symbol" pitchFamily="2" charset="2"/>
              <a:buChar char="-"/>
              <a:tabLst/>
              <a:defRPr sz="1600">
                <a:latin typeface="Arial" panose="020B0604020202020204" pitchFamily="34" charset="0"/>
                <a:cs typeface="Arial" panose="020B0604020202020204" pitchFamily="34" charset="0"/>
              </a:defRPr>
            </a:lvl4pPr>
            <a:lvl5pPr marL="1828800" indent="0">
              <a:buNone/>
              <a:defRPr sz="1800"/>
            </a:lvl5pPr>
            <a:lvl6pPr>
              <a:defRPr sz="1800"/>
            </a:lvl6pPr>
            <a:lvl7pPr>
              <a:defRPr sz="1800"/>
            </a:lvl7pPr>
            <a:lvl8pPr>
              <a:defRPr sz="1800"/>
            </a:lvl8pPr>
            <a:lvl9pPr>
              <a:defRPr sz="1800"/>
            </a:lvl9pPr>
          </a:lstStyle>
          <a:p>
            <a:pPr lvl="0"/>
            <a:r>
              <a:rPr lang="de-DE" dirty="0"/>
              <a:t>1. Ebene 20pt.</a:t>
            </a:r>
          </a:p>
          <a:p>
            <a:pPr lvl="2"/>
            <a:r>
              <a:rPr lang="de-DE" dirty="0"/>
              <a:t>2. Ebene 18pt.</a:t>
            </a:r>
          </a:p>
          <a:p>
            <a:pPr lvl="2"/>
            <a:r>
              <a:rPr lang="de-DE" dirty="0"/>
              <a:t>2. Ebene</a:t>
            </a:r>
          </a:p>
          <a:p>
            <a:pPr lvl="3"/>
            <a:r>
              <a:rPr lang="de-DE" dirty="0"/>
              <a:t>3. Ebene 16pt.</a:t>
            </a:r>
          </a:p>
          <a:p>
            <a:pPr lvl="3"/>
            <a:r>
              <a:rPr lang="de-DE" dirty="0"/>
              <a:t>3. Ebene</a:t>
            </a:r>
          </a:p>
          <a:p>
            <a:pPr lvl="3"/>
            <a:r>
              <a:rPr lang="de-DE" dirty="0"/>
              <a:t>3. Ebene</a:t>
            </a:r>
            <a:endParaRPr lang="de-CH" dirty="0"/>
          </a:p>
          <a:p>
            <a:pPr lvl="3"/>
            <a:endParaRPr lang="de-CH" dirty="0"/>
          </a:p>
        </p:txBody>
      </p:sp>
    </p:spTree>
    <p:extLst>
      <p:ext uri="{BB962C8B-B14F-4D97-AF65-F5344CB8AC3E}">
        <p14:creationId xmlns:p14="http://schemas.microsoft.com/office/powerpoint/2010/main" val="156414723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Text-Folie mit Bild">
    <p:spTree>
      <p:nvGrpSpPr>
        <p:cNvPr id="1" name=""/>
        <p:cNvGrpSpPr/>
        <p:nvPr/>
      </p:nvGrpSpPr>
      <p:grpSpPr>
        <a:xfrm>
          <a:off x="0" y="0"/>
          <a:ext cx="0" cy="0"/>
          <a:chOff x="0" y="0"/>
          <a:chExt cx="0" cy="0"/>
        </a:xfrm>
      </p:grpSpPr>
      <p:sp>
        <p:nvSpPr>
          <p:cNvPr id="13" name="Inhaltsplatzhalter 2">
            <a:extLst>
              <a:ext uri="{FF2B5EF4-FFF2-40B4-BE49-F238E27FC236}">
                <a16:creationId xmlns:a16="http://schemas.microsoft.com/office/drawing/2014/main" id="{66E1B1B3-D081-AB43-BE21-0F61E2F2D9D8}"/>
              </a:ext>
            </a:extLst>
          </p:cNvPr>
          <p:cNvSpPr>
            <a:spLocks noGrp="1"/>
          </p:cNvSpPr>
          <p:nvPr>
            <p:ph sz="half" idx="1" hasCustomPrompt="1"/>
          </p:nvPr>
        </p:nvSpPr>
        <p:spPr>
          <a:xfrm>
            <a:off x="4572000" y="1925998"/>
            <a:ext cx="4572000" cy="3060000"/>
          </a:xfrm>
          <a:prstGeom prst="rect">
            <a:avLst/>
          </a:prstGeom>
          <a:solidFill>
            <a:schemeClr val="bg1">
              <a:lumMod val="7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12.7 (b) x 8.5 (h) cm </a:t>
            </a:r>
          </a:p>
        </p:txBody>
      </p:sp>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8" name="Titelplatzhalter 14">
            <a:extLst>
              <a:ext uri="{FF2B5EF4-FFF2-40B4-BE49-F238E27FC236}">
                <a16:creationId xmlns:a16="http://schemas.microsoft.com/office/drawing/2014/main" id="{5170EE32-28A9-F84A-AD01-7B8166009F81}"/>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423378113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a: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926000"/>
            <a:ext cx="9144000" cy="30600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8" name="Textplatzhalter 21">
            <a:extLst>
              <a:ext uri="{FF2B5EF4-FFF2-40B4-BE49-F238E27FC236}">
                <a16:creationId xmlns:a16="http://schemas.microsoft.com/office/drawing/2014/main" id="{601A40B5-7701-6547-8618-E74203A19E99}"/>
              </a:ext>
            </a:extLst>
          </p:cNvPr>
          <p:cNvSpPr>
            <a:spLocks noGrp="1"/>
          </p:cNvSpPr>
          <p:nvPr>
            <p:ph type="body" sz="quarter" idx="20" hasCustomPrompt="1"/>
          </p:nvPr>
        </p:nvSpPr>
        <p:spPr>
          <a:xfrm>
            <a:off x="540000" y="280800"/>
            <a:ext cx="7020000" cy="166199"/>
          </a:xfrm>
          <a:prstGeom prst="rect">
            <a:avLst/>
          </a:prstGeom>
        </p:spPr>
        <p:txBody>
          <a:bodyPr lIns="0" tIns="0" rIns="0" bIns="0">
            <a:spAutoFit/>
          </a:bodyPr>
          <a:lstStyle>
            <a:lvl1pPr marL="0" marR="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sz="1200">
                <a:latin typeface="Arial" panose="020B0604020202020204" pitchFamily="34" charset="0"/>
                <a:cs typeface="Arial" panose="020B0604020202020204" pitchFamily="34" charset="0"/>
              </a:defRPr>
            </a:lvl1pPr>
          </a:lstStyle>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lang="de-DE" dirty="0"/>
              <a:t>Inhalt aus Inhaltverzeichnis (Arial 12pt., schwarz, max. 1 Zeile)</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21578384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b: Folie für Grafik/Bi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90318CE9-39BE-CB41-9E7E-545A530383E2}"/>
              </a:ext>
            </a:extLst>
          </p:cNvPr>
          <p:cNvSpPr>
            <a:spLocks noGrp="1"/>
          </p:cNvSpPr>
          <p:nvPr>
            <p:ph sz="half" idx="1" hasCustomPrompt="1"/>
          </p:nvPr>
        </p:nvSpPr>
        <p:spPr>
          <a:xfrm>
            <a:off x="0" y="1238250"/>
            <a:ext cx="9144000" cy="374775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8.5 (h) cm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1872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3218821691"/>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7b: Folie für Grafik/Bild">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sp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7" name="Titelplatzhalter 14">
            <a:extLst>
              <a:ext uri="{FF2B5EF4-FFF2-40B4-BE49-F238E27FC236}">
                <a16:creationId xmlns:a16="http://schemas.microsoft.com/office/drawing/2014/main" id="{CF6356AF-957D-A241-82E4-5276EE95A84E}"/>
              </a:ext>
            </a:extLst>
          </p:cNvPr>
          <p:cNvSpPr>
            <a:spLocks noGrp="1"/>
          </p:cNvSpPr>
          <p:nvPr>
            <p:ph type="title" hasCustomPrompt="1"/>
          </p:nvPr>
        </p:nvSpPr>
        <p:spPr>
          <a:xfrm>
            <a:off x="540000" y="1872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2483982498"/>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ildlines: Titel">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14C16497-A32C-7C4C-AA22-3A67A5394F28}"/>
              </a:ext>
            </a:extLst>
          </p:cNvPr>
          <p:cNvSpPr txBox="1">
            <a:spLocks noGrp="1" noSelect="1" noRot="1" noMove="1" noResize="1" noEditPoints="1" noAdjustHandles="1" noChangeArrowheads="1" noChangeShapeType="1" noTextEdit="1"/>
          </p:cNvSpPr>
          <p:nvPr userDrawn="1">
            <p:custDataLst>
              <p:tags r:id="rId1"/>
            </p:custDataLst>
          </p:nvPr>
        </p:nvSpPr>
        <p:spPr>
          <a:xfrm>
            <a:off x="540000" y="1220400"/>
            <a:ext cx="7020000" cy="900000"/>
          </a:xfrm>
          <a:prstGeom prst="rect">
            <a:avLst/>
          </a:prstGeom>
        </p:spPr>
        <p:txBody>
          <a:bodyPr vert="horz" lIns="0" tIns="0" rIns="0" bIns="0" rtlCol="0" anchor="b" anchorCtr="0">
            <a:noAutofit/>
          </a:bodyPr>
          <a:lst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a:lstStyle>
          <a:p>
            <a:r>
              <a:rPr lang="de-DE" dirty="0" err="1"/>
              <a:t>UniBE</a:t>
            </a:r>
            <a:r>
              <a:rPr lang="de-DE" dirty="0"/>
              <a:t> PowerPoint Präsentation</a:t>
            </a:r>
          </a:p>
        </p:txBody>
      </p:sp>
      <p:sp>
        <p:nvSpPr>
          <p:cNvPr id="7" name="Textfeld 6">
            <a:extLst>
              <a:ext uri="{FF2B5EF4-FFF2-40B4-BE49-F238E27FC236}">
                <a16:creationId xmlns:a16="http://schemas.microsoft.com/office/drawing/2014/main" id="{EC88497A-C10F-C242-9121-2FA1817FF8DE}"/>
              </a:ext>
            </a:extLst>
          </p:cNvPr>
          <p:cNvSpPr txBox="1">
            <a:spLocks noGrp="1" noSelect="1" noRot="1" noMove="1" noResize="1" noEditPoints="1" noAdjustHandles="1" noChangeArrowheads="1" noChangeShapeType="1" noTextEdit="1"/>
          </p:cNvSpPr>
          <p:nvPr userDrawn="1">
            <p:custDataLst>
              <p:tags r:id="rId2"/>
            </p:custDataLst>
          </p:nvPr>
        </p:nvSpPr>
        <p:spPr>
          <a:xfrm>
            <a:off x="540000" y="2203200"/>
            <a:ext cx="7020000" cy="900000"/>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latin typeface="Arial" panose="020B0604020202020204" pitchFamily="34" charset="0"/>
                <a:cs typeface="Arial" panose="020B0604020202020204" pitchFamily="34" charset="0"/>
              </a:rPr>
              <a:t>Guidelines und Vorlagen: Mini Version</a:t>
            </a:r>
          </a:p>
        </p:txBody>
      </p:sp>
      <p:sp>
        <p:nvSpPr>
          <p:cNvPr id="8" name="Textfeld 7">
            <a:extLst>
              <a:ext uri="{FF2B5EF4-FFF2-40B4-BE49-F238E27FC236}">
                <a16:creationId xmlns:a16="http://schemas.microsoft.com/office/drawing/2014/main" id="{FB046D8A-2D5D-3944-B02F-74314F7A516F}"/>
              </a:ext>
            </a:extLst>
          </p:cNvPr>
          <p:cNvSpPr txBox="1">
            <a:spLocks noGrp="1" noSelect="1" noRot="1" noMove="1" noResize="1" noEditPoints="1" noAdjustHandles="1" noChangeArrowheads="1" noChangeShapeType="1" noTextEdit="1"/>
          </p:cNvSpPr>
          <p:nvPr userDrawn="1">
            <p:custDataLst>
              <p:tags r:id="rId3"/>
            </p:custDataLst>
          </p:nvPr>
        </p:nvSpPr>
        <p:spPr>
          <a:xfrm>
            <a:off x="540000" y="3564000"/>
            <a:ext cx="7020000" cy="1800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dirty="0">
                <a:latin typeface="Arial" panose="020B0604020202020204" pitchFamily="34" charset="0"/>
                <a:cs typeface="Arial" panose="020B0604020202020204" pitchFamily="34" charset="0"/>
              </a:rPr>
              <a:t>Abteilung Marketing und Kommunikation</a:t>
            </a:r>
          </a:p>
        </p:txBody>
      </p:sp>
      <p:sp>
        <p:nvSpPr>
          <p:cNvPr id="9" name="Textfeld 8">
            <a:extLst>
              <a:ext uri="{FF2B5EF4-FFF2-40B4-BE49-F238E27FC236}">
                <a16:creationId xmlns:a16="http://schemas.microsoft.com/office/drawing/2014/main" id="{18769F7C-1529-394B-918C-BF53204833AB}"/>
              </a:ext>
            </a:extLst>
          </p:cNvPr>
          <p:cNvSpPr txBox="1">
            <a:spLocks noGrp="1" noSelect="1" noRot="1" noMove="1" noResize="1" noEditPoints="1" noAdjustHandles="1" noChangeArrowheads="1" noChangeShapeType="1" noTextEdit="1"/>
          </p:cNvSpPr>
          <p:nvPr userDrawn="1">
            <p:custDataLst>
              <p:tags r:id="rId4"/>
            </p:custDataLst>
          </p:nvPr>
        </p:nvSpPr>
        <p:spPr>
          <a:xfrm>
            <a:off x="540000" y="3834000"/>
            <a:ext cx="7020000" cy="180000"/>
          </a:xfrm>
          <a:prstGeom prst="rect">
            <a:avLst/>
          </a:prstGeom>
          <a:noFill/>
        </p:spPr>
        <p:txBody>
          <a:bodyPr wrap="none" lIns="0" tIns="0" rIns="0" bIns="0" rtlCol="0">
            <a:noAutofit/>
          </a:body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sz="1200" dirty="0">
                <a:solidFill>
                  <a:schemeClr val="tx1"/>
                </a:solidFill>
                <a:latin typeface="Arial" panose="020B0604020202020204" pitchFamily="34" charset="0"/>
                <a:cs typeface="Arial" panose="020B0604020202020204" pitchFamily="34" charset="0"/>
              </a:rPr>
              <a:t>Kontakt: </a:t>
            </a:r>
            <a:r>
              <a:rPr lang="de-DE" sz="1200" dirty="0" err="1">
                <a:solidFill>
                  <a:schemeClr val="tx1"/>
                </a:solidFill>
                <a:latin typeface="Arial" panose="020B0604020202020204" pitchFamily="34" charset="0"/>
                <a:cs typeface="Arial" panose="020B0604020202020204" pitchFamily="34" charset="0"/>
              </a:rPr>
              <a:t>kommunikation@unibe.ch</a:t>
            </a:r>
            <a:r>
              <a:rPr lang="de-DE" sz="1200" dirty="0">
                <a:solidFill>
                  <a:schemeClr val="tx1"/>
                </a:solidFill>
                <a:latin typeface="Arial" panose="020B0604020202020204" pitchFamily="34" charset="0"/>
                <a:cs typeface="Arial" panose="020B0604020202020204" pitchFamily="34" charset="0"/>
              </a:rPr>
              <a:t>, Tel. +41 31 631 80 44</a:t>
            </a:r>
          </a:p>
        </p:txBody>
      </p:sp>
    </p:spTree>
    <p:extLst>
      <p:ext uri="{BB962C8B-B14F-4D97-AF65-F5344CB8AC3E}">
        <p14:creationId xmlns:p14="http://schemas.microsoft.com/office/powerpoint/2010/main" val="53875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uildlines: Ressource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Guidelines</a:t>
            </a:r>
          </a:p>
        </p:txBody>
      </p:sp>
      <p:sp>
        <p:nvSpPr>
          <p:cNvPr id="16" name="Titelplatzhalter 14">
            <a:extLst>
              <a:ext uri="{FF2B5EF4-FFF2-40B4-BE49-F238E27FC236}">
                <a16:creationId xmlns:a16="http://schemas.microsoft.com/office/drawing/2014/main" id="{42BFD9EF-F981-634F-ACF1-E740654460D6}"/>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Auszeichnungen</a:t>
            </a:r>
          </a:p>
        </p:txBody>
      </p:sp>
      <p:sp>
        <p:nvSpPr>
          <p:cNvPr id="18" name="Titelplatzhalter 14">
            <a:extLst>
              <a:ext uri="{FF2B5EF4-FFF2-40B4-BE49-F238E27FC236}">
                <a16:creationId xmlns:a16="http://schemas.microsoft.com/office/drawing/2014/main" id="{5C76C480-E04E-D446-BBD5-9313C9BAB514}"/>
              </a:ext>
            </a:extLst>
          </p:cNvPr>
          <p:cNvSpPr txBox="1">
            <a:spLocks noGrp="1" noSelect="1" noRot="1" noMove="1" noResize="1" noEditPoints="1" noAdjustHandles="1" noChangeArrowheads="1" noChangeShapeType="1" noTextEdit="1"/>
          </p:cNvSpPr>
          <p:nvPr userDrawn="1">
            <p:custDataLst>
              <p:tags r:id="rId3"/>
            </p:custDataLst>
          </p:nvPr>
        </p:nvSpPr>
        <p:spPr>
          <a:xfrm>
            <a:off x="540000" y="1200150"/>
            <a:ext cx="7020000" cy="564257"/>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000"/>
              </a:lnSpc>
            </a:pPr>
            <a:r>
              <a:rPr lang="de-DE" sz="1600" dirty="0">
                <a:solidFill>
                  <a:schemeClr val="tx1"/>
                </a:solidFill>
              </a:rPr>
              <a:t>Kopieren und Einfügen Piktogramme mit/ohne Definition</a:t>
            </a:r>
          </a:p>
          <a:p>
            <a:pPr>
              <a:lnSpc>
                <a:spcPts val="1200"/>
              </a:lnSpc>
            </a:pPr>
            <a:r>
              <a:rPr lang="de-CH" sz="1000" dirty="0">
                <a:solidFill>
                  <a:schemeClr val="tx1"/>
                </a:solidFill>
              </a:rPr>
              <a:t>Wenn Sie einen Inhalt besonders betonen oder sonst hervorheben wollen, stehen Ihnen </a:t>
            </a:r>
          </a:p>
          <a:p>
            <a:pPr>
              <a:lnSpc>
                <a:spcPts val="1200"/>
              </a:lnSpc>
            </a:pPr>
            <a:r>
              <a:rPr lang="de-CH" sz="1000" dirty="0">
                <a:solidFill>
                  <a:schemeClr val="tx1"/>
                </a:solidFill>
              </a:rPr>
              <a:t>folgende Piktogramme zur Verfügung. Sie können sie mit oder ohne Text verwenden.</a:t>
            </a:r>
            <a:endParaRPr lang="de-DE" sz="1000" dirty="0">
              <a:solidFill>
                <a:schemeClr val="tx1"/>
              </a:solidFill>
            </a:endParaRPr>
          </a:p>
        </p:txBody>
      </p:sp>
    </p:spTree>
    <p:extLst>
      <p:ext uri="{BB962C8B-B14F-4D97-AF65-F5344CB8AC3E}">
        <p14:creationId xmlns:p14="http://schemas.microsoft.com/office/powerpoint/2010/main" val="360773774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uidlines: Design">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490FFC40-EB43-8445-ADDB-1EB6EA3CDAFF}"/>
              </a:ext>
            </a:extLst>
          </p:cNvPr>
          <p:cNvSpPr txBox="1">
            <a:spLocks noGrp="1" noSelect="1" noRot="1" noMove="1" noResize="1" noEditPoints="1" noAdjustHandles="1" noChangeArrowheads="1" noChangeShapeType="1" noTextEdit="1"/>
          </p:cNvSpPr>
          <p:nvPr userDrawn="1">
            <p:custDataLst>
              <p:tags r:id="rId1"/>
            </p:custDataLst>
          </p:nvPr>
        </p:nvSpPr>
        <p:spPr>
          <a:xfrm>
            <a:off x="540000" y="1872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CH" sz="2800" kern="1200" dirty="0">
                <a:solidFill>
                  <a:srgbClr val="E6002E"/>
                </a:solidFill>
                <a:effectLst/>
                <a:latin typeface="Arial" panose="020B0604020202020204" pitchFamily="34" charset="0"/>
                <a:ea typeface="+mj-ea"/>
                <a:cs typeface="Arial" panose="020B0604020202020204" pitchFamily="34" charset="0"/>
              </a:rPr>
              <a:t>Inhaltliche Guidelines 3</a:t>
            </a:r>
          </a:p>
        </p:txBody>
      </p:sp>
      <p:sp>
        <p:nvSpPr>
          <p:cNvPr id="5" name="Titelplatzhalter 14">
            <a:extLst>
              <a:ext uri="{FF2B5EF4-FFF2-40B4-BE49-F238E27FC236}">
                <a16:creationId xmlns:a16="http://schemas.microsoft.com/office/drawing/2014/main" id="{E84A9D7B-50BC-C44F-8802-31714A1943F3}"/>
              </a:ext>
            </a:extLst>
          </p:cNvPr>
          <p:cNvSpPr txBox="1">
            <a:spLocks noGrp="1" noSelect="1" noRot="1" noMove="1" noResize="1" noEditPoints="1" noAdjustHandles="1" noChangeArrowheads="1" noChangeShapeType="1" noTextEdit="1"/>
          </p:cNvSpPr>
          <p:nvPr userDrawn="1">
            <p:custDataLst>
              <p:tags r:id="rId2"/>
            </p:custDataLst>
          </p:nvPr>
        </p:nvSpPr>
        <p:spPr>
          <a:xfrm>
            <a:off x="540000" y="680400"/>
            <a:ext cx="7020000" cy="410369"/>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r>
              <a:rPr lang="de-DE" dirty="0">
                <a:solidFill>
                  <a:schemeClr val="tx1"/>
                </a:solidFill>
              </a:rPr>
              <a:t>Logo, Schrift, Farben und Typografie</a:t>
            </a:r>
          </a:p>
        </p:txBody>
      </p:sp>
      <p:sp>
        <p:nvSpPr>
          <p:cNvPr id="6" name="Titelplatzhalter 14">
            <a:extLst>
              <a:ext uri="{FF2B5EF4-FFF2-40B4-BE49-F238E27FC236}">
                <a16:creationId xmlns:a16="http://schemas.microsoft.com/office/drawing/2014/main" id="{EC272DF7-D34D-7546-A5CD-0E955FBF002B}"/>
              </a:ext>
            </a:extLst>
          </p:cNvPr>
          <p:cNvSpPr txBox="1">
            <a:spLocks noGrp="1" noSelect="1" noRot="1" noMove="1" noResize="1" noEditPoints="1" noAdjustHandles="1" noChangeArrowheads="1" noChangeShapeType="1" noTextEdit="1"/>
          </p:cNvSpPr>
          <p:nvPr userDrawn="1">
            <p:custDataLst>
              <p:tags r:id="rId3"/>
            </p:custDataLst>
          </p:nvPr>
        </p:nvSpPr>
        <p:spPr>
          <a:xfrm>
            <a:off x="540000" y="1350000"/>
            <a:ext cx="6480000" cy="3616375"/>
          </a:xfrm>
          <a:prstGeom prst="rect">
            <a:avLst/>
          </a:prstGeom>
        </p:spPr>
        <p:txBody>
          <a:bodyPr vert="horz"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2400"/>
              </a:lnSpc>
            </a:pPr>
            <a:r>
              <a:rPr lang="de-DE" sz="1400" dirty="0" err="1">
                <a:solidFill>
                  <a:schemeClr val="tx1"/>
                </a:solidFill>
              </a:rPr>
              <a:t>UniBe</a:t>
            </a:r>
            <a:r>
              <a:rPr lang="de-DE" sz="1400" dirty="0">
                <a:solidFill>
                  <a:schemeClr val="tx1"/>
                </a:solidFill>
              </a:rPr>
              <a:t> Logo ist </a:t>
            </a:r>
            <a:r>
              <a:rPr lang="de-DE" sz="1400" b="1" dirty="0">
                <a:solidFill>
                  <a:schemeClr val="tx1"/>
                </a:solidFill>
              </a:rPr>
              <a:t>immer</a:t>
            </a:r>
            <a:r>
              <a:rPr lang="de-DE" sz="1400" dirty="0">
                <a:solidFill>
                  <a:schemeClr val="tx1"/>
                </a:solidFill>
              </a:rPr>
              <a:t> sichtbar oben rechts auf den Inhalt Folien positioniert</a:t>
            </a:r>
          </a:p>
          <a:p>
            <a:pPr>
              <a:lnSpc>
                <a:spcPts val="2400"/>
              </a:lnSpc>
            </a:pPr>
            <a:r>
              <a:rPr lang="de-DE" sz="1400" dirty="0">
                <a:solidFill>
                  <a:schemeClr val="tx1"/>
                </a:solidFill>
              </a:rPr>
              <a:t>Schrift Familie: Arial</a:t>
            </a:r>
          </a:p>
          <a:p>
            <a:pPr>
              <a:lnSpc>
                <a:spcPts val="2400"/>
              </a:lnSpc>
            </a:pPr>
            <a:r>
              <a:rPr lang="de-DE" sz="1400" dirty="0" err="1">
                <a:solidFill>
                  <a:srgbClr val="E6002E"/>
                </a:solidFill>
              </a:rPr>
              <a:t>UniBe</a:t>
            </a:r>
            <a:r>
              <a:rPr lang="de-DE" sz="1400" dirty="0">
                <a:solidFill>
                  <a:srgbClr val="E6002E"/>
                </a:solidFill>
              </a:rPr>
              <a:t> Rot: R:230 G:0 B:46  |  HEX: #E6002E</a:t>
            </a:r>
          </a:p>
          <a:p>
            <a:pPr>
              <a:lnSpc>
                <a:spcPts val="2400"/>
              </a:lnSpc>
            </a:pPr>
            <a:r>
              <a:rPr lang="de-DE" sz="1400" dirty="0">
                <a:solidFill>
                  <a:schemeClr val="bg1">
                    <a:lumMod val="65000"/>
                  </a:schemeClr>
                </a:solidFill>
              </a:rPr>
              <a:t>Hintergrund Grau: R:217 G:217 B:217</a:t>
            </a:r>
          </a:p>
          <a:p>
            <a:pPr>
              <a:lnSpc>
                <a:spcPts val="2400"/>
              </a:lnSpc>
            </a:pPr>
            <a:r>
              <a:rPr lang="de-DE" sz="1400" dirty="0">
                <a:solidFill>
                  <a:schemeClr val="tx1"/>
                </a:solidFill>
              </a:rPr>
              <a:t>Media Platzhalter 1:1 = 25.4 (b) x 8.5 (h) cm, 144 dpi</a:t>
            </a:r>
          </a:p>
          <a:p>
            <a:pPr>
              <a:lnSpc>
                <a:spcPts val="1800"/>
              </a:lnSpc>
            </a:pPr>
            <a:endParaRPr lang="de-DE" sz="1400" dirty="0">
              <a:solidFill>
                <a:schemeClr val="tx1"/>
              </a:solidFill>
            </a:endParaRPr>
          </a:p>
          <a:p>
            <a:pPr marL="0" marR="0" lvl="0" indent="0" algn="l" defTabSz="914377" rtl="0" eaLnBrk="1" fontAlgn="auto" latinLnBrk="0" hangingPunct="1">
              <a:lnSpc>
                <a:spcPts val="1400"/>
              </a:lnSpc>
              <a:spcBef>
                <a:spcPct val="0"/>
              </a:spcBef>
              <a:spcAft>
                <a:spcPts val="400"/>
              </a:spcAft>
              <a:buClrTx/>
              <a:buSzTx/>
              <a:buFontTx/>
              <a:buNone/>
              <a:tabLst/>
              <a:defRPr/>
            </a:pPr>
            <a:r>
              <a:rPr lang="de-DE" sz="1200" b="1" dirty="0">
                <a:solidFill>
                  <a:schemeClr val="tx1"/>
                </a:solidFill>
              </a:rPr>
              <a:t>Typografie</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Thema der Präsentation: Arial, 12pt.</a:t>
            </a:r>
          </a:p>
          <a:p>
            <a:pPr>
              <a:lnSpc>
                <a:spcPts val="1400"/>
              </a:lnSpc>
            </a:pPr>
            <a:r>
              <a:rPr lang="de-DE" sz="1200" b="0" dirty="0">
                <a:solidFill>
                  <a:srgbClr val="E6002E"/>
                </a:solidFill>
              </a:rPr>
              <a:t>Titel: Arial, 28/32pt., R:230 G:0 B:46, 1 Zeile</a:t>
            </a:r>
          </a:p>
          <a:p>
            <a:pPr>
              <a:lnSpc>
                <a:spcPts val="1400"/>
              </a:lnSpc>
            </a:pPr>
            <a:r>
              <a:rPr lang="de-DE" sz="1200" b="0" dirty="0">
                <a:solidFill>
                  <a:schemeClr val="tx1"/>
                </a:solidFill>
              </a:rPr>
              <a:t>Untertitel: Arial, 28/32pt., </a:t>
            </a:r>
            <a:r>
              <a:rPr lang="de-DE" sz="1200" b="0" dirty="0">
                <a:solidFill>
                  <a:srgbClr val="000000"/>
                </a:solidFill>
              </a:rPr>
              <a:t>max. 2 Zeilen</a:t>
            </a:r>
          </a:p>
          <a:p>
            <a:pPr>
              <a:lnSpc>
                <a:spcPts val="1400"/>
              </a:lnSpc>
            </a:pPr>
            <a:r>
              <a:rPr lang="de-DE" sz="1200" b="0" dirty="0">
                <a:solidFill>
                  <a:schemeClr val="tx1"/>
                </a:solidFill>
              </a:rPr>
              <a:t>Moderator und Organisationseinheit: Arial Fett, 14pt.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Datum und Präsentationsort: Arial, 12pt.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Inhalt Nr. XY: Arial, 20/24pt.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a:solidFill>
                  <a:schemeClr val="tx1"/>
                </a:solidFill>
              </a:rPr>
              <a:t>Aussage XY: Arial Fett,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XY: Arial, 16/20pt.</a:t>
            </a:r>
          </a:p>
          <a:p>
            <a:pPr marL="0" marR="0" lvl="0" indent="0" algn="l" defTabSz="914377" rtl="0" eaLnBrk="1" fontAlgn="auto" latinLnBrk="0" hangingPunct="1">
              <a:lnSpc>
                <a:spcPts val="1400"/>
              </a:lnSpc>
              <a:spcBef>
                <a:spcPct val="0"/>
              </a:spcBef>
              <a:spcAft>
                <a:spcPts val="0"/>
              </a:spcAft>
              <a:buClrTx/>
              <a:buSzTx/>
              <a:buFontTx/>
              <a:buNone/>
              <a:tabLst/>
              <a:defRPr/>
            </a:pPr>
            <a:r>
              <a:rPr lang="de-DE" sz="1200" b="0" dirty="0" err="1">
                <a:solidFill>
                  <a:schemeClr val="tx1"/>
                </a:solidFill>
              </a:rPr>
              <a:t>Fliesstext</a:t>
            </a:r>
            <a:r>
              <a:rPr lang="de-DE" sz="1200" b="0" dirty="0">
                <a:solidFill>
                  <a:schemeClr val="tx1"/>
                </a:solidFill>
              </a:rPr>
              <a:t> Ebene: Arial, 20pt., 18pt., 16pt.</a:t>
            </a:r>
          </a:p>
        </p:txBody>
      </p:sp>
      <p:cxnSp>
        <p:nvCxnSpPr>
          <p:cNvPr id="7" name="Gerade Verbindung 6">
            <a:extLst>
              <a:ext uri="{FF2B5EF4-FFF2-40B4-BE49-F238E27FC236}">
                <a16:creationId xmlns:a16="http://schemas.microsoft.com/office/drawing/2014/main" id="{2525E251-FD30-C74A-99DE-8B05E2B3939A}"/>
              </a:ext>
            </a:extLst>
          </p:cNvPr>
          <p:cNvCxnSpPr>
            <a:cxnSpLocks noGrp="1" noSelect="1" noRot="1" noMove="1" noResize="1" noEditPoints="1" noAdjustHandles="1" noChangeArrowheads="1" noChangeShapeType="1"/>
          </p:cNvCxnSpPr>
          <p:nvPr userDrawn="1">
            <p:custDataLst>
              <p:tags r:id="rId4"/>
            </p:custDataLst>
          </p:nvPr>
        </p:nvCxnSpPr>
        <p:spPr>
          <a:xfrm>
            <a:off x="540000" y="2988000"/>
            <a:ext cx="6480000" cy="0"/>
          </a:xfrm>
          <a:prstGeom prst="line">
            <a:avLst/>
          </a:prstGeom>
          <a:ln w="9525">
            <a:solidFill>
              <a:schemeClr val="bg1">
                <a:lumMod val="75000"/>
              </a:schemeClr>
            </a:solidFill>
          </a:ln>
        </p:spPr>
        <p:style>
          <a:lnRef idx="2">
            <a:schemeClr val="accent2"/>
          </a:lnRef>
          <a:fillRef idx="0">
            <a:schemeClr val="accent2"/>
          </a:fillRef>
          <a:effectRef idx="1">
            <a:schemeClr val="accent2"/>
          </a:effectRef>
          <a:fontRef idx="minor">
            <a:schemeClr val="tx1"/>
          </a:fontRef>
        </p:style>
      </p:cxnSp>
      <p:sp>
        <p:nvSpPr>
          <p:cNvPr id="9" name="Titelplatzhalter 14">
            <a:extLst>
              <a:ext uri="{FF2B5EF4-FFF2-40B4-BE49-F238E27FC236}">
                <a16:creationId xmlns:a16="http://schemas.microsoft.com/office/drawing/2014/main" id="{96329C5F-757A-794E-BBCE-F3CC105898C4}"/>
              </a:ext>
            </a:extLst>
          </p:cNvPr>
          <p:cNvSpPr txBox="1">
            <a:spLocks noGrp="1" noSelect="1" noRot="1" noMove="1" noResize="1" noEditPoints="1" noAdjustHandles="1" noChangeArrowheads="1" noChangeShapeType="1" noTextEdit="1"/>
          </p:cNvSpPr>
          <p:nvPr userDrawn="1">
            <p:custDataLst>
              <p:tags r:id="rId5"/>
            </p:custDataLst>
          </p:nvPr>
        </p:nvSpPr>
        <p:spPr>
          <a:xfrm>
            <a:off x="7920000" y="1350000"/>
            <a:ext cx="1219200" cy="888961"/>
          </a:xfrm>
          <a:prstGeom prst="rect">
            <a:avLst/>
          </a:prstGeom>
        </p:spPr>
        <p:txBody>
          <a:bodyPr vert="horz" wrap="square" lIns="0" tIns="0" rIns="0" bIns="0" rtlCol="0" anchor="t">
            <a:spAutoFit/>
          </a:bodyPr>
          <a:lstStyle>
            <a:lvl1pPr algn="l" defTabSz="914377" rtl="0" eaLnBrk="1" latinLnBrk="0" hangingPunct="1">
              <a:lnSpc>
                <a:spcPts val="3200"/>
              </a:lnSpc>
              <a:spcBef>
                <a:spcPct val="0"/>
              </a:spcBef>
              <a:buNone/>
              <a:defRPr sz="2800" kern="1200">
                <a:solidFill>
                  <a:srgbClr val="E6002F"/>
                </a:solidFill>
                <a:latin typeface="Arial" panose="020B0604020202020204" pitchFamily="34" charset="0"/>
                <a:ea typeface="+mj-ea"/>
                <a:cs typeface="Arial" panose="020B0604020202020204" pitchFamily="34" charset="0"/>
              </a:defRPr>
            </a:lvl1pPr>
          </a:lstStyle>
          <a:p>
            <a:pPr>
              <a:lnSpc>
                <a:spcPts val="1000"/>
              </a:lnSpc>
            </a:pPr>
            <a:r>
              <a:rPr lang="de-DE" sz="800" b="1" dirty="0">
                <a:solidFill>
                  <a:schemeClr val="tx1"/>
                </a:solidFill>
              </a:rPr>
              <a:t>Kontakt</a:t>
            </a:r>
            <a:endParaRPr lang="de-DE" sz="800" b="0" dirty="0">
              <a:solidFill>
                <a:schemeClr val="tx1"/>
              </a:solidFill>
            </a:endParaRPr>
          </a:p>
          <a:p>
            <a:pPr>
              <a:lnSpc>
                <a:spcPts val="1000"/>
              </a:lnSpc>
            </a:pPr>
            <a:r>
              <a:rPr lang="de-DE" sz="800" b="0" dirty="0">
                <a:solidFill>
                  <a:schemeClr val="tx1"/>
                </a:solidFill>
              </a:rPr>
              <a:t>Fragen zu den </a:t>
            </a:r>
            <a:r>
              <a:rPr lang="de-DE" sz="800" b="0" dirty="0" err="1">
                <a:solidFill>
                  <a:schemeClr val="tx1"/>
                </a:solidFill>
              </a:rPr>
              <a:t>UniBE</a:t>
            </a:r>
            <a:r>
              <a:rPr lang="de-DE" sz="800" b="0" dirty="0">
                <a:solidFill>
                  <a:schemeClr val="tx1"/>
                </a:solidFill>
              </a:rPr>
              <a:t> PowerPoint Vorlagen: </a:t>
            </a:r>
          </a:p>
          <a:p>
            <a:pPr>
              <a:lnSpc>
                <a:spcPts val="1000"/>
              </a:lnSpc>
            </a:pPr>
            <a:r>
              <a:rPr lang="de-DE" sz="800" b="0" dirty="0" err="1">
                <a:solidFill>
                  <a:schemeClr val="tx1"/>
                </a:solidFill>
              </a:rPr>
              <a:t>kommunikation</a:t>
            </a:r>
            <a:r>
              <a:rPr lang="de-DE" sz="800" b="0" dirty="0">
                <a:solidFill>
                  <a:schemeClr val="tx1"/>
                </a:solidFill>
              </a:rPr>
              <a:t>@</a:t>
            </a:r>
          </a:p>
          <a:p>
            <a:pPr>
              <a:lnSpc>
                <a:spcPts val="1000"/>
              </a:lnSpc>
            </a:pPr>
            <a:r>
              <a:rPr lang="de-DE" sz="800" b="0" dirty="0" err="1">
                <a:solidFill>
                  <a:schemeClr val="tx1"/>
                </a:solidFill>
              </a:rPr>
              <a:t>unibe.ch</a:t>
            </a:r>
            <a:r>
              <a:rPr lang="de-DE" sz="800" b="0" dirty="0">
                <a:solidFill>
                  <a:schemeClr val="tx1"/>
                </a:solidFill>
              </a:rPr>
              <a:t> oder </a:t>
            </a:r>
          </a:p>
          <a:p>
            <a:pPr>
              <a:lnSpc>
                <a:spcPts val="1000"/>
              </a:lnSpc>
            </a:pPr>
            <a:r>
              <a:rPr lang="de-DE" sz="800" b="0" dirty="0">
                <a:solidFill>
                  <a:schemeClr val="tx1"/>
                </a:solidFill>
              </a:rPr>
              <a:t>Tel. + 41 31 631 80 44</a:t>
            </a:r>
          </a:p>
          <a:p>
            <a:pPr>
              <a:lnSpc>
                <a:spcPts val="1000"/>
              </a:lnSpc>
            </a:pPr>
            <a:endParaRPr lang="de-DE" sz="800" b="1" dirty="0">
              <a:solidFill>
                <a:schemeClr val="tx1"/>
              </a:solidFill>
            </a:endParaRPr>
          </a:p>
        </p:txBody>
      </p:sp>
      <p:pic>
        <p:nvPicPr>
          <p:cNvPr id="3" name="Grafik 2">
            <a:extLst>
              <a:ext uri="{FF2B5EF4-FFF2-40B4-BE49-F238E27FC236}">
                <a16:creationId xmlns:a16="http://schemas.microsoft.com/office/drawing/2014/main" id="{5BC2E508-06CA-D64A-A4D9-AAF3FB62D703}"/>
              </a:ext>
            </a:extLst>
          </p:cNvPr>
          <p:cNvPicPr>
            <a:picLocks noGrp="1" noSelect="1" noRot="1" noMove="1" noResize="1" noEditPoints="1" noAdjustHandles="1" noChangeArrowheads="1" noChangeShapeType="1"/>
          </p:cNvPicPr>
          <p:nvPr userDrawn="1">
            <p:custDataLst>
              <p:tags r:id="rId6"/>
            </p:custDataLst>
          </p:nvPr>
        </p:nvPicPr>
        <p:blipFill>
          <a:blip r:embed="rId9" cstate="print">
            <a:extLst>
              <a:ext uri="{28A0092B-C50C-407E-A947-70E740481C1C}">
                <a14:useLocalDpi xmlns:a14="http://schemas.microsoft.com/office/drawing/2010/main" val="0"/>
              </a:ext>
            </a:extLst>
          </a:blip>
          <a:stretch>
            <a:fillRect/>
          </a:stretch>
        </p:blipFill>
        <p:spPr>
          <a:xfrm>
            <a:off x="6318091" y="1832535"/>
            <a:ext cx="697217" cy="990600"/>
          </a:xfrm>
          <a:prstGeom prst="rect">
            <a:avLst/>
          </a:prstGeom>
        </p:spPr>
      </p:pic>
      <p:pic>
        <p:nvPicPr>
          <p:cNvPr id="4" name="Grafik 3">
            <a:extLst>
              <a:ext uri="{FF2B5EF4-FFF2-40B4-BE49-F238E27FC236}">
                <a16:creationId xmlns:a16="http://schemas.microsoft.com/office/drawing/2014/main" id="{CCE28F87-7B73-E341-9972-6E84FF110996}"/>
              </a:ext>
            </a:extLst>
          </p:cNvPr>
          <p:cNvPicPr>
            <a:picLocks noGrp="1" noSelect="1" noRot="1" noMove="1" noResize="1" noEditPoints="1" noAdjustHandles="1" noChangeArrowheads="1" noChangeShapeType="1"/>
          </p:cNvPicPr>
          <p:nvPr userDrawn="1">
            <p:custDataLst>
              <p:tags r:id="rId7"/>
            </p:custDataLst>
          </p:nvPr>
        </p:nvPicPr>
        <p:blipFill>
          <a:blip r:embed="rId10" cstate="print">
            <a:extLst>
              <a:ext uri="{28A0092B-C50C-407E-A947-70E740481C1C}">
                <a14:useLocalDpi xmlns:a14="http://schemas.microsoft.com/office/drawing/2010/main" val="0"/>
              </a:ext>
            </a:extLst>
          </a:blip>
          <a:stretch>
            <a:fillRect/>
          </a:stretch>
        </p:blipFill>
        <p:spPr>
          <a:xfrm>
            <a:off x="5520666" y="1836735"/>
            <a:ext cx="656454" cy="986400"/>
          </a:xfrm>
          <a:prstGeom prst="rect">
            <a:avLst/>
          </a:prstGeom>
        </p:spPr>
      </p:pic>
    </p:spTree>
    <p:extLst>
      <p:ext uri="{BB962C8B-B14F-4D97-AF65-F5344CB8AC3E}">
        <p14:creationId xmlns:p14="http://schemas.microsoft.com/office/powerpoint/2010/main" val="397407921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230588-BA7E-F94B-85E9-DF4158084901}"/>
              </a:ext>
            </a:extLst>
          </p:cNvPr>
          <p:cNvSpPr>
            <a:spLocks noGrp="1"/>
          </p:cNvSpPr>
          <p:nvPr>
            <p:ph type="ctrTitle" hasCustomPrompt="1"/>
          </p:nvPr>
        </p:nvSpPr>
        <p:spPr>
          <a:xfrm>
            <a:off x="621792" y="841772"/>
            <a:ext cx="6858000" cy="1790700"/>
          </a:xfrm>
        </p:spPr>
        <p:txBody>
          <a:bodyPr anchor="b">
            <a:normAutofit/>
          </a:bodyPr>
          <a:lstStyle>
            <a:lvl1pPr algn="l">
              <a:defRPr sz="4050" b="0" i="0">
                <a:latin typeface="Avenir Next Ultra Light" panose="020B0203020202020204" pitchFamily="34" charset="77"/>
              </a:defRPr>
            </a:lvl1pPr>
          </a:lstStyle>
          <a:p>
            <a:r>
              <a:rPr lang="de-CH" dirty="0"/>
              <a:t>Titel</a:t>
            </a:r>
          </a:p>
        </p:txBody>
      </p:sp>
      <p:sp>
        <p:nvSpPr>
          <p:cNvPr id="3" name="Untertitel 2">
            <a:extLst>
              <a:ext uri="{FF2B5EF4-FFF2-40B4-BE49-F238E27FC236}">
                <a16:creationId xmlns:a16="http://schemas.microsoft.com/office/drawing/2014/main" id="{283EA1B4-AA82-9A46-9163-F6AB17B3233B}"/>
              </a:ext>
            </a:extLst>
          </p:cNvPr>
          <p:cNvSpPr>
            <a:spLocks noGrp="1"/>
          </p:cNvSpPr>
          <p:nvPr>
            <p:ph type="subTitle" idx="1" hasCustomPrompt="1"/>
          </p:nvPr>
        </p:nvSpPr>
        <p:spPr>
          <a:xfrm>
            <a:off x="621792" y="2701528"/>
            <a:ext cx="6858000" cy="1241822"/>
          </a:xfrm>
        </p:spPr>
        <p:txBody>
          <a:bodyPr/>
          <a:lstStyle>
            <a:lvl1pPr marL="0" indent="0" algn="l">
              <a:buNone/>
              <a:defRPr sz="1800" b="0" i="0">
                <a:latin typeface="Avenir Next Ultra Light" panose="020B0203020202020204" pitchFamily="34" charset="77"/>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Untertitel</a:t>
            </a:r>
            <a:endParaRPr lang="de-CH" dirty="0"/>
          </a:p>
        </p:txBody>
      </p:sp>
      <p:cxnSp>
        <p:nvCxnSpPr>
          <p:cNvPr id="7" name="Gerade Verbindung 6">
            <a:extLst>
              <a:ext uri="{FF2B5EF4-FFF2-40B4-BE49-F238E27FC236}">
                <a16:creationId xmlns:a16="http://schemas.microsoft.com/office/drawing/2014/main" id="{FBD9F372-AC63-834E-8A9A-12E52BF8956D}"/>
              </a:ext>
            </a:extLst>
          </p:cNvPr>
          <p:cNvCxnSpPr>
            <a:cxnSpLocks/>
          </p:cNvCxnSpPr>
          <p:nvPr userDrawn="1"/>
        </p:nvCxnSpPr>
        <p:spPr>
          <a:xfrm>
            <a:off x="606690" y="3152284"/>
            <a:ext cx="6877336" cy="0"/>
          </a:xfrm>
          <a:prstGeom prst="line">
            <a:avLst/>
          </a:prstGeom>
          <a:ln w="19050">
            <a:solidFill>
              <a:srgbClr val="E4003A"/>
            </a:solidFill>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F6327D2D-0BB1-CA46-B1F8-3D086149F748}"/>
              </a:ext>
            </a:extLst>
          </p:cNvPr>
          <p:cNvCxnSpPr>
            <a:cxnSpLocks/>
          </p:cNvCxnSpPr>
          <p:nvPr userDrawn="1"/>
        </p:nvCxnSpPr>
        <p:spPr>
          <a:xfrm>
            <a:off x="602457" y="1214756"/>
            <a:ext cx="6877336" cy="0"/>
          </a:xfrm>
          <a:prstGeom prst="line">
            <a:avLst/>
          </a:prstGeom>
          <a:ln w="19050">
            <a:solidFill>
              <a:srgbClr val="E4003A"/>
            </a:solidFill>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2C7CB167-78BC-2348-8428-E044F03096A5}"/>
              </a:ext>
            </a:extLst>
          </p:cNvPr>
          <p:cNvSpPr txBox="1"/>
          <p:nvPr userDrawn="1"/>
        </p:nvSpPr>
        <p:spPr>
          <a:xfrm>
            <a:off x="6448277" y="921995"/>
            <a:ext cx="815564" cy="270000"/>
          </a:xfrm>
          <a:prstGeom prst="rect">
            <a:avLst/>
          </a:prstGeom>
          <a:noFill/>
        </p:spPr>
        <p:txBody>
          <a:bodyPr wrap="square" rtlCol="0" anchor="ctr">
            <a:noAutofit/>
          </a:bodyPr>
          <a:lstStyle/>
          <a:p>
            <a:r>
              <a:rPr lang="de-CH" sz="900" b="0" i="0" dirty="0">
                <a:latin typeface="Avenir Next Ultra Light" panose="020B0203020202020204" pitchFamily="34" charset="77"/>
              </a:rPr>
              <a:t>August 2021</a:t>
            </a:r>
          </a:p>
        </p:txBody>
      </p:sp>
      <p:pic>
        <p:nvPicPr>
          <p:cNvPr id="11" name="Grafik 10" descr="Ein Bild, das Text enthält.&#10;&#10;Automatisch generierte Beschreibung">
            <a:extLst>
              <a:ext uri="{FF2B5EF4-FFF2-40B4-BE49-F238E27FC236}">
                <a16:creationId xmlns:a16="http://schemas.microsoft.com/office/drawing/2014/main" id="{8CCAFFA2-B0F7-CF4F-A088-621B11FFD9E6}"/>
              </a:ext>
            </a:extLst>
          </p:cNvPr>
          <p:cNvPicPr>
            <a:picLocks noChangeAspect="1"/>
          </p:cNvPicPr>
          <p:nvPr userDrawn="1"/>
        </p:nvPicPr>
        <p:blipFill rotWithShape="1">
          <a:blip r:embed="rId2"/>
          <a:srcRect r="66484" b="37380"/>
          <a:stretch/>
        </p:blipFill>
        <p:spPr>
          <a:xfrm>
            <a:off x="7263841" y="970924"/>
            <a:ext cx="119396" cy="172082"/>
          </a:xfrm>
          <a:prstGeom prst="rect">
            <a:avLst/>
          </a:prstGeom>
        </p:spPr>
      </p:pic>
    </p:spTree>
    <p:extLst>
      <p:ext uri="{BB962C8B-B14F-4D97-AF65-F5344CB8AC3E}">
        <p14:creationId xmlns:p14="http://schemas.microsoft.com/office/powerpoint/2010/main" val="40598500"/>
      </p:ext>
    </p:extLst>
  </p:cSld>
  <p:clrMapOvr>
    <a:masterClrMapping/>
  </p:clrMapOvr>
  <p:extLst>
    <p:ext uri="{DCECCB84-F9BA-43D5-87BE-67443E8EF086}">
      <p15:sldGuideLst xmlns:p15="http://schemas.microsoft.com/office/powerpoint/2012/main">
        <p15:guide id="1" orient="horz" pos="913">
          <p15:clr>
            <a:srgbClr val="FBAE40"/>
          </p15:clr>
        </p15:guide>
        <p15:guide id="2" pos="57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 Schluss-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CH" spc="-15" dirty="0"/>
              <a:t>Vielen Dank</a:t>
            </a:r>
            <a:endParaRPr lang="de-DE" dirty="0"/>
          </a:p>
        </p:txBody>
      </p:sp>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1306722"/>
            <a:ext cx="7020000" cy="180000"/>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1576800"/>
            <a:ext cx="7020000" cy="180000"/>
          </a:xfrm>
          <a:prstGeom prst="rect">
            <a:avLst/>
          </a:prstGeom>
        </p:spPr>
        <p:txBody>
          <a:bodyPr lIns="0" tIns="0" rIns="0" bIns="0" anchor="t">
            <a:noAutofit/>
          </a:bodyPr>
          <a:lstStyle>
            <a:lvl1pPr marL="0" indent="0">
              <a:buNone/>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0"/>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de-CH" spc="20" dirty="0">
                <a:solidFill>
                  <a:srgbClr val="231F20"/>
                </a:solidFill>
              </a:rPr>
              <a:t>für Ihre Aufmerksamkeit</a:t>
            </a:r>
            <a:endParaRPr lang="de-DE" dirty="0"/>
          </a:p>
        </p:txBody>
      </p:sp>
      <p:sp>
        <p:nvSpPr>
          <p:cNvPr id="6" name="Inhaltsplatzhalter 2">
            <a:extLst>
              <a:ext uri="{FF2B5EF4-FFF2-40B4-BE49-F238E27FC236}">
                <a16:creationId xmlns:a16="http://schemas.microsoft.com/office/drawing/2014/main" id="{08592F44-7A11-4746-8BCA-D8016987E6BD}"/>
              </a:ext>
            </a:extLst>
          </p:cNvPr>
          <p:cNvSpPr>
            <a:spLocks noGrp="1"/>
          </p:cNvSpPr>
          <p:nvPr>
            <p:ph sz="half" idx="1" hasCustomPrompt="1"/>
          </p:nvPr>
        </p:nvSpPr>
        <p:spPr>
          <a:xfrm>
            <a:off x="0" y="1921500"/>
            <a:ext cx="9144000" cy="3218400"/>
          </a:xfrm>
          <a:prstGeom prst="rect">
            <a:avLst/>
          </a:prstGeom>
          <a:solidFill>
            <a:schemeClr val="bg1">
              <a:lumMod val="85000"/>
            </a:schemeClr>
          </a:solidFill>
        </p:spPr>
        <p:txBody>
          <a:bodyPr lIns="0" tIns="0" rIns="0" bIns="0"/>
          <a:lstStyle>
            <a:lvl1pPr marL="0" indent="0">
              <a:buNone/>
              <a:defRPr sz="2000">
                <a:latin typeface="Arial" panose="020B0604020202020204" pitchFamily="34" charset="0"/>
                <a:cs typeface="Arial" panose="020B0604020202020204" pitchFamily="34" charset="0"/>
              </a:defRPr>
            </a:lvl1pPr>
          </a:lstStyle>
          <a:p>
            <a:pPr lvl="0"/>
            <a:r>
              <a:rPr lang="de-DE" dirty="0"/>
              <a:t>        Media Platzhalter: 25.4 (b) x 8.94 (h) cm </a:t>
            </a:r>
          </a:p>
        </p:txBody>
      </p:sp>
    </p:spTree>
    <p:extLst>
      <p:ext uri="{BB962C8B-B14F-4D97-AF65-F5344CB8AC3E}">
        <p14:creationId xmlns:p14="http://schemas.microsoft.com/office/powerpoint/2010/main" val="258286335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el-Folie ohne Bi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659C5DC-671B-6A4E-BD0B-CCB6129F84B8}"/>
              </a:ext>
            </a:extLst>
          </p:cNvPr>
          <p:cNvSpPr>
            <a:spLocks noGrp="1"/>
          </p:cNvSpPr>
          <p:nvPr>
            <p:ph type="body" idx="10" hasCustomPrompt="1"/>
          </p:nvPr>
        </p:nvSpPr>
        <p:spPr>
          <a:xfrm>
            <a:off x="540000" y="3562350"/>
            <a:ext cx="7020000" cy="166199"/>
          </a:xfrm>
          <a:prstGeom prst="rect">
            <a:avLst/>
          </a:prstGeom>
        </p:spPr>
        <p:txBody>
          <a:bodyPr lIns="0" tIns="0" rIns="0" bIns="0" anchor="t">
            <a:noAutofit/>
          </a:bodyPr>
          <a:lstStyle>
            <a:lvl1pPr marL="0" indent="0">
              <a:buNone/>
              <a:defRPr sz="1400" b="1"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Moderator und Organisationseinheit (Arial Fett 14pt., max. 1 Zeile)</a:t>
            </a:r>
          </a:p>
        </p:txBody>
      </p:sp>
      <p:sp>
        <p:nvSpPr>
          <p:cNvPr id="4" name="Textplatzhalter 2">
            <a:extLst>
              <a:ext uri="{FF2B5EF4-FFF2-40B4-BE49-F238E27FC236}">
                <a16:creationId xmlns:a16="http://schemas.microsoft.com/office/drawing/2014/main" id="{99D0CF73-16BC-EE47-A2F6-63380649FC8F}"/>
              </a:ext>
            </a:extLst>
          </p:cNvPr>
          <p:cNvSpPr>
            <a:spLocks noGrp="1"/>
          </p:cNvSpPr>
          <p:nvPr>
            <p:ph type="body" idx="12" hasCustomPrompt="1"/>
          </p:nvPr>
        </p:nvSpPr>
        <p:spPr>
          <a:xfrm>
            <a:off x="540000" y="3834000"/>
            <a:ext cx="7020000" cy="166199"/>
          </a:xfrm>
          <a:prstGeom prst="rect">
            <a:avLst/>
          </a:prstGeom>
        </p:spPr>
        <p:txBody>
          <a:bodyPr lIns="0" tIns="0" rIns="0" bIns="0" anchor="t">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b="0" i="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Datum und Präsentationsort (Arial 12pt., max. 1 Zeile)</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2203200"/>
            <a:ext cx="7020000" cy="900000"/>
          </a:xfrm>
          <a:prstGeom prst="rect">
            <a:avLst/>
          </a:prstGeom>
        </p:spPr>
        <p:txBody>
          <a:bodyPr lIns="0" tIns="0" rIns="0" bIns="0" anchor="t">
            <a:noAutofit/>
          </a:bodyPr>
          <a:lstStyle>
            <a:lvl1pPr marL="0" marR="0" indent="0" algn="l" defTabSz="914400"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28/32pt., </a:t>
            </a:r>
            <a:br>
              <a:rPr lang="de-DE" dirty="0"/>
            </a:br>
            <a:r>
              <a:rPr lang="de-DE" dirty="0"/>
              <a:t>schwarz, max. 2 Zeilen) </a:t>
            </a:r>
          </a:p>
        </p:txBody>
      </p:sp>
      <p:sp>
        <p:nvSpPr>
          <p:cNvPr id="13" name="Titelplatzhalter 14">
            <a:extLst>
              <a:ext uri="{FF2B5EF4-FFF2-40B4-BE49-F238E27FC236}">
                <a16:creationId xmlns:a16="http://schemas.microsoft.com/office/drawing/2014/main" id="{A4657668-A8BC-5644-AAC4-0A0F9B6AD949}"/>
              </a:ext>
            </a:extLst>
          </p:cNvPr>
          <p:cNvSpPr>
            <a:spLocks noGrp="1"/>
          </p:cNvSpPr>
          <p:nvPr>
            <p:ph type="title" hasCustomPrompt="1"/>
          </p:nvPr>
        </p:nvSpPr>
        <p:spPr>
          <a:xfrm>
            <a:off x="540000" y="1220400"/>
            <a:ext cx="7020000" cy="900000"/>
          </a:xfrm>
          <a:prstGeom prst="rect">
            <a:avLst/>
          </a:prstGeom>
        </p:spPr>
        <p:txBody>
          <a:bodyPr vert="horz" wrap="square" lIns="0" tIns="0" rIns="0" bIns="0" rtlCol="0" anchor="b" anchorCtr="0">
            <a:noAutofit/>
          </a:bodyPr>
          <a:lstStyle>
            <a:lvl1pPr>
              <a:defRPr/>
            </a:lvl1pPr>
          </a:lstStyle>
          <a:p>
            <a:r>
              <a:rPr lang="de-DE" dirty="0"/>
              <a:t>Titel A (Arial 28/32pt., </a:t>
            </a:r>
            <a:br>
              <a:rPr lang="de-DE" dirty="0"/>
            </a:br>
            <a:r>
              <a:rPr lang="de-DE" dirty="0"/>
              <a:t>rot, max. 2 Zeilen)</a:t>
            </a:r>
          </a:p>
        </p:txBody>
      </p:sp>
    </p:spTree>
    <p:extLst>
      <p:ext uri="{BB962C8B-B14F-4D97-AF65-F5344CB8AC3E}">
        <p14:creationId xmlns:p14="http://schemas.microsoft.com/office/powerpoint/2010/main" val="411881787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BD0239-831C-E242-9AC1-303B2145BD17}"/>
              </a:ext>
            </a:extLst>
          </p:cNvPr>
          <p:cNvSpPr>
            <a:spLocks noGrp="1"/>
          </p:cNvSpPr>
          <p:nvPr>
            <p:ph type="title"/>
          </p:nvPr>
        </p:nvSpPr>
        <p:spPr/>
        <p:txBody>
          <a:bodyPr/>
          <a:lstStyle/>
          <a:p>
            <a:r>
              <a:rPr lang="de-DE"/>
              <a:t>Mastertitelformat bearbeiten</a:t>
            </a:r>
            <a:endParaRPr lang="de-CH"/>
          </a:p>
        </p:txBody>
      </p:sp>
      <p:sp>
        <p:nvSpPr>
          <p:cNvPr id="22" name="Inhaltsplatzhalter 2">
            <a:extLst>
              <a:ext uri="{FF2B5EF4-FFF2-40B4-BE49-F238E27FC236}">
                <a16:creationId xmlns:a16="http://schemas.microsoft.com/office/drawing/2014/main" id="{E05503A7-EA7B-FB4C-BD67-9CD5444CD0CC}"/>
              </a:ext>
            </a:extLst>
          </p:cNvPr>
          <p:cNvSpPr>
            <a:spLocks noGrp="1"/>
          </p:cNvSpPr>
          <p:nvPr>
            <p:ph idx="1"/>
          </p:nvPr>
        </p:nvSpPr>
        <p:spPr>
          <a:xfrm>
            <a:off x="628650" y="1369219"/>
            <a:ext cx="7886700" cy="3263504"/>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31" name="Pfeil nach rechts 30">
            <a:extLst>
              <a:ext uri="{FF2B5EF4-FFF2-40B4-BE49-F238E27FC236}">
                <a16:creationId xmlns:a16="http://schemas.microsoft.com/office/drawing/2014/main" id="{BFFB844C-3AB7-8C4F-87B8-126140324C70}"/>
              </a:ext>
            </a:extLst>
          </p:cNvPr>
          <p:cNvSpPr/>
          <p:nvPr userDrawn="1"/>
        </p:nvSpPr>
        <p:spPr>
          <a:xfrm>
            <a:off x="6440534" y="4842656"/>
            <a:ext cx="2073600" cy="162000"/>
          </a:xfrm>
          <a:prstGeom prst="rightArrow">
            <a:avLst>
              <a:gd name="adj1" fmla="val 100000"/>
              <a:gd name="adj2" fmla="val 50000"/>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350"/>
          </a:p>
        </p:txBody>
      </p:sp>
      <p:sp>
        <p:nvSpPr>
          <p:cNvPr id="32" name="Pfeil nach rechts 31">
            <a:extLst>
              <a:ext uri="{FF2B5EF4-FFF2-40B4-BE49-F238E27FC236}">
                <a16:creationId xmlns:a16="http://schemas.microsoft.com/office/drawing/2014/main" id="{FDF1045C-3B1A-F74D-993F-218462D68BFF}"/>
              </a:ext>
            </a:extLst>
          </p:cNvPr>
          <p:cNvSpPr/>
          <p:nvPr userDrawn="1"/>
        </p:nvSpPr>
        <p:spPr>
          <a:xfrm>
            <a:off x="4498654" y="4842656"/>
            <a:ext cx="2073600" cy="162000"/>
          </a:xfrm>
          <a:prstGeom prst="rightArrow">
            <a:avLst>
              <a:gd name="adj1" fmla="val 100000"/>
              <a:gd name="adj2" fmla="val 50000"/>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350"/>
          </a:p>
        </p:txBody>
      </p:sp>
      <p:sp>
        <p:nvSpPr>
          <p:cNvPr id="33" name="Pfeil nach rechts 32">
            <a:extLst>
              <a:ext uri="{FF2B5EF4-FFF2-40B4-BE49-F238E27FC236}">
                <a16:creationId xmlns:a16="http://schemas.microsoft.com/office/drawing/2014/main" id="{D8A627CC-FAA0-0443-9EC5-F4FC024E937D}"/>
              </a:ext>
            </a:extLst>
          </p:cNvPr>
          <p:cNvSpPr/>
          <p:nvPr userDrawn="1"/>
        </p:nvSpPr>
        <p:spPr>
          <a:xfrm>
            <a:off x="2556773" y="4841108"/>
            <a:ext cx="2073600" cy="162000"/>
          </a:xfrm>
          <a:prstGeom prst="rightArrow">
            <a:avLst>
              <a:gd name="adj1" fmla="val 100000"/>
              <a:gd name="adj2" fmla="val 50000"/>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350"/>
          </a:p>
        </p:txBody>
      </p:sp>
      <p:sp>
        <p:nvSpPr>
          <p:cNvPr id="41" name="Pfeil nach rechts 40">
            <a:extLst>
              <a:ext uri="{FF2B5EF4-FFF2-40B4-BE49-F238E27FC236}">
                <a16:creationId xmlns:a16="http://schemas.microsoft.com/office/drawing/2014/main" id="{046AA4C6-EFE5-D748-88B7-6762BBD72329}"/>
              </a:ext>
            </a:extLst>
          </p:cNvPr>
          <p:cNvSpPr/>
          <p:nvPr userDrawn="1"/>
        </p:nvSpPr>
        <p:spPr>
          <a:xfrm>
            <a:off x="625956" y="4841108"/>
            <a:ext cx="2073600" cy="162000"/>
          </a:xfrm>
          <a:prstGeom prst="rightArrow">
            <a:avLst>
              <a:gd name="adj1" fmla="val 100000"/>
              <a:gd name="adj2" fmla="val 50000"/>
            </a:avLst>
          </a:prstGeom>
          <a:solidFill>
            <a:srgbClr val="FFC4C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350"/>
          </a:p>
        </p:txBody>
      </p:sp>
      <p:sp>
        <p:nvSpPr>
          <p:cNvPr id="20" name="Textfeld 19">
            <a:extLst>
              <a:ext uri="{FF2B5EF4-FFF2-40B4-BE49-F238E27FC236}">
                <a16:creationId xmlns:a16="http://schemas.microsoft.com/office/drawing/2014/main" id="{6912C22D-1184-BB49-B641-C903A7FCE8B4}"/>
              </a:ext>
            </a:extLst>
          </p:cNvPr>
          <p:cNvSpPr txBox="1"/>
          <p:nvPr userDrawn="1"/>
        </p:nvSpPr>
        <p:spPr>
          <a:xfrm>
            <a:off x="1253865" y="4869350"/>
            <a:ext cx="675000" cy="120732"/>
          </a:xfrm>
          <a:prstGeom prst="rect">
            <a:avLst/>
          </a:prstGeom>
          <a:noFill/>
        </p:spPr>
        <p:txBody>
          <a:bodyPr wrap="square" rtlCol="0" anchor="ctr">
            <a:noAutofit/>
          </a:bodyPr>
          <a:lstStyle/>
          <a:p>
            <a:pPr algn="ctr"/>
            <a:r>
              <a:rPr lang="de-CH" sz="825" b="0" i="0" dirty="0">
                <a:latin typeface="Arial" panose="020B0604020202020204" pitchFamily="34" charset="0"/>
                <a:cs typeface="Arial" panose="020B0604020202020204" pitchFamily="34" charset="0"/>
              </a:rPr>
              <a:t>Deskriptiv</a:t>
            </a:r>
          </a:p>
        </p:txBody>
      </p:sp>
      <p:sp>
        <p:nvSpPr>
          <p:cNvPr id="21" name="Textfeld 20">
            <a:extLst>
              <a:ext uri="{FF2B5EF4-FFF2-40B4-BE49-F238E27FC236}">
                <a16:creationId xmlns:a16="http://schemas.microsoft.com/office/drawing/2014/main" id="{60679027-F001-694F-9A6F-F84F55912D3F}"/>
              </a:ext>
            </a:extLst>
          </p:cNvPr>
          <p:cNvSpPr txBox="1"/>
          <p:nvPr userDrawn="1"/>
        </p:nvSpPr>
        <p:spPr>
          <a:xfrm>
            <a:off x="3261605" y="4867616"/>
            <a:ext cx="675000" cy="124200"/>
          </a:xfrm>
          <a:prstGeom prst="rect">
            <a:avLst/>
          </a:prstGeom>
          <a:noFill/>
        </p:spPr>
        <p:txBody>
          <a:bodyPr wrap="square" rtlCol="0" anchor="ctr">
            <a:noAutofit/>
          </a:bodyPr>
          <a:lstStyle/>
          <a:p>
            <a:pPr algn="ctr"/>
            <a:r>
              <a:rPr lang="de-CH" sz="825" b="0" i="0" dirty="0">
                <a:latin typeface="Arial" panose="020B0604020202020204" pitchFamily="34" charset="0"/>
                <a:cs typeface="Arial" panose="020B0604020202020204" pitchFamily="34" charset="0"/>
              </a:rPr>
              <a:t>Inhalt</a:t>
            </a:r>
          </a:p>
        </p:txBody>
      </p:sp>
      <p:sp>
        <p:nvSpPr>
          <p:cNvPr id="23" name="Textfeld 22">
            <a:extLst>
              <a:ext uri="{FF2B5EF4-FFF2-40B4-BE49-F238E27FC236}">
                <a16:creationId xmlns:a16="http://schemas.microsoft.com/office/drawing/2014/main" id="{4A6E67B3-C7E2-D14E-942A-602A472C0929}"/>
              </a:ext>
            </a:extLst>
          </p:cNvPr>
          <p:cNvSpPr txBox="1"/>
          <p:nvPr userDrawn="1"/>
        </p:nvSpPr>
        <p:spPr>
          <a:xfrm>
            <a:off x="7205694" y="4867616"/>
            <a:ext cx="675000" cy="124200"/>
          </a:xfrm>
          <a:prstGeom prst="rect">
            <a:avLst/>
          </a:prstGeom>
          <a:noFill/>
        </p:spPr>
        <p:txBody>
          <a:bodyPr wrap="square" rtlCol="0" anchor="ctr">
            <a:noAutofit/>
          </a:bodyPr>
          <a:lstStyle/>
          <a:p>
            <a:pPr algn="ctr"/>
            <a:r>
              <a:rPr lang="de-CH" sz="825" b="0" i="0" dirty="0">
                <a:latin typeface="Arial" panose="020B0604020202020204" pitchFamily="34" charset="0"/>
                <a:cs typeface="Arial" panose="020B0604020202020204" pitchFamily="34" charset="0"/>
              </a:rPr>
              <a:t>Generell</a:t>
            </a:r>
          </a:p>
        </p:txBody>
      </p:sp>
      <p:sp>
        <p:nvSpPr>
          <p:cNvPr id="24" name="Textfeld 23">
            <a:extLst>
              <a:ext uri="{FF2B5EF4-FFF2-40B4-BE49-F238E27FC236}">
                <a16:creationId xmlns:a16="http://schemas.microsoft.com/office/drawing/2014/main" id="{70DEB42E-1332-2A45-BBCE-4CA18AFE5789}"/>
              </a:ext>
            </a:extLst>
          </p:cNvPr>
          <p:cNvSpPr txBox="1"/>
          <p:nvPr userDrawn="1"/>
        </p:nvSpPr>
        <p:spPr>
          <a:xfrm>
            <a:off x="5197954" y="4867616"/>
            <a:ext cx="675000" cy="124200"/>
          </a:xfrm>
          <a:prstGeom prst="rect">
            <a:avLst/>
          </a:prstGeom>
          <a:noFill/>
        </p:spPr>
        <p:txBody>
          <a:bodyPr wrap="square" rtlCol="0" anchor="ctr">
            <a:noAutofit/>
          </a:bodyPr>
          <a:lstStyle/>
          <a:p>
            <a:pPr algn="ctr"/>
            <a:r>
              <a:rPr lang="de-CH" sz="825" b="0" i="0" dirty="0">
                <a:latin typeface="Arial" panose="020B0604020202020204" pitchFamily="34" charset="0"/>
                <a:cs typeface="Arial" panose="020B0604020202020204" pitchFamily="34" charset="0"/>
              </a:rPr>
              <a:t>Struktur</a:t>
            </a:r>
          </a:p>
        </p:txBody>
      </p:sp>
    </p:spTree>
    <p:extLst>
      <p:ext uri="{BB962C8B-B14F-4D97-AF65-F5344CB8AC3E}">
        <p14:creationId xmlns:p14="http://schemas.microsoft.com/office/powerpoint/2010/main" val="554284170"/>
      </p:ext>
    </p:extLst>
  </p:cSld>
  <p:clrMapOvr>
    <a:masterClrMapping/>
  </p:clrMapOvr>
  <p:extLst>
    <p:ext uri="{DCECCB84-F9BA-43D5-87BE-67443E8EF086}">
      <p15:sldGuideLst xmlns:p15="http://schemas.microsoft.com/office/powerpoint/2012/main">
        <p15:guide id="2" orient="horz" pos="420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1_2: Titel-Folie mit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DE" dirty="0"/>
              <a:t>Titel A (Arial 28pt., rot, max. 1 Zeile) </a:t>
            </a:r>
          </a:p>
        </p:txBody>
      </p:sp>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680401"/>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3"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de-DE" dirty="0"/>
              <a:t>Titel B (Arial 28pt., schwarz, max. 1 Zeile) </a:t>
            </a:r>
          </a:p>
        </p:txBody>
      </p:sp>
      <p:sp>
        <p:nvSpPr>
          <p:cNvPr id="7" name="Inhaltsplatzhalter 2">
            <a:extLst>
              <a:ext uri="{FF2B5EF4-FFF2-40B4-BE49-F238E27FC236}">
                <a16:creationId xmlns:a16="http://schemas.microsoft.com/office/drawing/2014/main" id="{89BBC600-CC0D-F743-B787-EA4AE3F1DEDC}"/>
              </a:ext>
            </a:extLst>
          </p:cNvPr>
          <p:cNvSpPr>
            <a:spLocks noGrp="1"/>
          </p:cNvSpPr>
          <p:nvPr>
            <p:ph idx="1"/>
          </p:nvPr>
        </p:nvSpPr>
        <p:spPr>
          <a:xfrm>
            <a:off x="487387" y="1438274"/>
            <a:ext cx="7346700" cy="3235326"/>
          </a:xfrm>
        </p:spPr>
        <p:txBody>
          <a:bodyPr/>
          <a:lstStyle>
            <a:lvl1pPr marL="0" indent="0">
              <a:buNone/>
              <a:defRPr/>
            </a:lvl1pPr>
          </a:lstStyle>
          <a:p>
            <a:pPr marL="0" indent="0">
              <a:buNone/>
            </a:pP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918157"/>
      </p:ext>
    </p:extLst>
  </p:cSld>
  <p:clrMapOvr>
    <a:masterClrMapping/>
  </p:clrMapOvr>
  <p:extLst>
    <p:ext uri="{DCECCB84-F9BA-43D5-87BE-67443E8EF086}">
      <p15:sldGuideLst xmlns:p15="http://schemas.microsoft.com/office/powerpoint/2012/main">
        <p15:guide id="1" pos="46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0_2: Titel-Folie mit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F220F-AF24-8D49-BCE6-4B7754B66C9B}"/>
              </a:ext>
            </a:extLst>
          </p:cNvPr>
          <p:cNvSpPr>
            <a:spLocks noGrp="1"/>
          </p:cNvSpPr>
          <p:nvPr>
            <p:ph type="title" hasCustomPrompt="1"/>
          </p:nvPr>
        </p:nvSpPr>
        <p:spPr>
          <a:xfrm>
            <a:off x="540000" y="187200"/>
            <a:ext cx="7020000" cy="410369"/>
          </a:xfrm>
        </p:spPr>
        <p:txBody>
          <a:bodyPr anchor="b" anchorCtr="0"/>
          <a:lstStyle>
            <a:lvl1pPr>
              <a:defRPr>
                <a:solidFill>
                  <a:srgbClr val="E6002E"/>
                </a:solidFill>
              </a:defRPr>
            </a:lvl1pPr>
          </a:lstStyle>
          <a:p>
            <a:r>
              <a:rPr lang="de-DE" dirty="0"/>
              <a:t>Titel A (28pt., rot, max. 1 Zeile) Arial</a:t>
            </a:r>
          </a:p>
        </p:txBody>
      </p:sp>
      <p:sp>
        <p:nvSpPr>
          <p:cNvPr id="9" name="Textplatzhalter 2">
            <a:extLst>
              <a:ext uri="{FF2B5EF4-FFF2-40B4-BE49-F238E27FC236}">
                <a16:creationId xmlns:a16="http://schemas.microsoft.com/office/drawing/2014/main" id="{09E1BF51-D6FB-4040-B0C9-080720EE50F3}"/>
              </a:ext>
            </a:extLst>
          </p:cNvPr>
          <p:cNvSpPr>
            <a:spLocks noGrp="1"/>
          </p:cNvSpPr>
          <p:nvPr>
            <p:ph type="body" idx="11" hasCustomPrompt="1"/>
          </p:nvPr>
        </p:nvSpPr>
        <p:spPr>
          <a:xfrm>
            <a:off x="540000" y="680401"/>
            <a:ext cx="7020000" cy="410369"/>
          </a:xfrm>
          <a:prstGeom prst="rect">
            <a:avLst/>
          </a:prstGeom>
        </p:spPr>
        <p:txBody>
          <a:bodyPr lIns="0" tIns="0" rIns="0" bIns="0" anchor="t">
            <a:noAutofit/>
          </a:bodyPr>
          <a:lstStyle>
            <a:lvl1pPr marL="0" indent="0">
              <a:lnSpc>
                <a:spcPts val="3200"/>
              </a:lnSpc>
              <a:spcBef>
                <a:spcPts val="0"/>
              </a:spcBef>
              <a:buNone/>
              <a:defRPr sz="2800">
                <a:solidFill>
                  <a:schemeClr val="tx1"/>
                </a:solidFill>
                <a:latin typeface="Arial" panose="020B0604020202020204" pitchFamily="34" charset="0"/>
                <a:cs typeface="Arial" panose="020B0604020202020204" pitchFamily="34" charset="0"/>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3"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de-DE" dirty="0"/>
              <a:t>Titel B (Arial 28pt., schwarz, max. 1 Zeile) </a:t>
            </a:r>
          </a:p>
        </p:txBody>
      </p:sp>
    </p:spTree>
    <p:extLst>
      <p:ext uri="{BB962C8B-B14F-4D97-AF65-F5344CB8AC3E}">
        <p14:creationId xmlns:p14="http://schemas.microsoft.com/office/powerpoint/2010/main" val="1339460497"/>
      </p:ext>
    </p:extLst>
  </p:cSld>
  <p:clrMapOvr>
    <a:masterClrMapping/>
  </p:clrMapOvr>
  <p:extLst>
    <p:ext uri="{DCECCB84-F9BA-43D5-87BE-67443E8EF086}">
      <p15:sldGuideLst xmlns:p15="http://schemas.microsoft.com/office/powerpoint/2012/main">
        <p15:guide id="1" orient="horz" pos="37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BD0239-831C-E242-9AC1-303B2145BD17}"/>
              </a:ext>
            </a:extLst>
          </p:cNvPr>
          <p:cNvSpPr>
            <a:spLocks noGrp="1"/>
          </p:cNvSpPr>
          <p:nvPr>
            <p:ph type="title"/>
          </p:nvPr>
        </p:nvSpPr>
        <p:spPr>
          <a:xfrm>
            <a:off x="628650" y="273844"/>
            <a:ext cx="7886700" cy="994172"/>
          </a:xfrm>
          <a:prstGeom prst="rect">
            <a:avLst/>
          </a:prstGeom>
        </p:spPr>
        <p:txBody>
          <a:bodyPr/>
          <a:lstStyle/>
          <a:p>
            <a:r>
              <a:rPr lang="de-DE"/>
              <a:t>Mastertitelformat bearbeiten</a:t>
            </a:r>
            <a:endParaRPr lang="de-CH"/>
          </a:p>
        </p:txBody>
      </p:sp>
      <p:sp>
        <p:nvSpPr>
          <p:cNvPr id="28" name="Inhaltsplatzhalter 2">
            <a:extLst>
              <a:ext uri="{FF2B5EF4-FFF2-40B4-BE49-F238E27FC236}">
                <a16:creationId xmlns:a16="http://schemas.microsoft.com/office/drawing/2014/main" id="{DDA26535-4EFB-894A-A907-ED0BF0BFA8A5}"/>
              </a:ext>
            </a:extLst>
          </p:cNvPr>
          <p:cNvSpPr>
            <a:spLocks noGrp="1"/>
          </p:cNvSpPr>
          <p:nvPr>
            <p:ph idx="1"/>
          </p:nvPr>
        </p:nvSpPr>
        <p:spPr>
          <a:xfrm>
            <a:off x="628650" y="1369219"/>
            <a:ext cx="7886700" cy="3263504"/>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Tree>
    <p:extLst>
      <p:ext uri="{BB962C8B-B14F-4D97-AF65-F5344CB8AC3E}">
        <p14:creationId xmlns:p14="http://schemas.microsoft.com/office/powerpoint/2010/main" val="23384494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Inhaltverzeichnis">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4A7E35E8-11B1-964A-B3B7-ABCDE11750B9}"/>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1" name="Textplatzhalter 10">
            <a:extLst>
              <a:ext uri="{FF2B5EF4-FFF2-40B4-BE49-F238E27FC236}">
                <a16:creationId xmlns:a16="http://schemas.microsoft.com/office/drawing/2014/main" id="{81FC3BBB-A060-D84D-A85B-A61AE52B9CEC}"/>
              </a:ext>
            </a:extLst>
          </p:cNvPr>
          <p:cNvSpPr>
            <a:spLocks noGrp="1"/>
          </p:cNvSpPr>
          <p:nvPr>
            <p:ph type="body" sz="quarter" idx="12" hasCustomPrompt="1"/>
          </p:nvPr>
        </p:nvSpPr>
        <p:spPr>
          <a:xfrm>
            <a:off x="540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1: Arial 20/24pt.</a:t>
            </a:r>
          </a:p>
          <a:p>
            <a:pPr lvl="0"/>
            <a:endParaRPr lang="de-DE" dirty="0"/>
          </a:p>
          <a:p>
            <a:pPr lvl="0"/>
            <a:r>
              <a:rPr lang="de-DE" dirty="0"/>
              <a:t>Inhalt Nr. 2</a:t>
            </a:r>
          </a:p>
        </p:txBody>
      </p:sp>
      <p:sp>
        <p:nvSpPr>
          <p:cNvPr id="14" name="Textplatzhalter 10">
            <a:extLst>
              <a:ext uri="{FF2B5EF4-FFF2-40B4-BE49-F238E27FC236}">
                <a16:creationId xmlns:a16="http://schemas.microsoft.com/office/drawing/2014/main" id="{B236500E-83E7-924C-AF0B-0F29C91C1A20}"/>
              </a:ext>
            </a:extLst>
          </p:cNvPr>
          <p:cNvSpPr>
            <a:spLocks noGrp="1"/>
          </p:cNvSpPr>
          <p:nvPr>
            <p:ph type="body" sz="quarter" idx="14" hasCustomPrompt="1"/>
          </p:nvPr>
        </p:nvSpPr>
        <p:spPr>
          <a:xfrm>
            <a:off x="4878000" y="2190750"/>
            <a:ext cx="3727200" cy="2610000"/>
          </a:xfrm>
          <a:prstGeom prst="rect">
            <a:avLst/>
          </a:prstGeom>
        </p:spPr>
        <p:txBody>
          <a:bodyPr wrap="square" lIns="0" tIns="0" rIns="0" bIns="0">
            <a:noAutofit/>
          </a:bodyPr>
          <a:lstStyle>
            <a:lvl1pPr marL="0" marR="0" indent="0" algn="l" defTabSz="914377" rtl="0" eaLnBrk="1" fontAlgn="auto" latinLnBrk="0" hangingPunct="1">
              <a:lnSpc>
                <a:spcPts val="2400"/>
              </a:lnSpc>
              <a:spcBef>
                <a:spcPts val="0"/>
              </a:spcBef>
              <a:spcAft>
                <a:spcPts val="0"/>
              </a:spcAft>
              <a:buClrTx/>
              <a:buSzTx/>
              <a:buFont typeface="Arial" panose="020B0604020202020204" pitchFamily="34" charset="0"/>
              <a:buNone/>
              <a:tabLst/>
              <a:defRPr sz="20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marL="0" marR="0" lvl="0" indent="0" algn="l" defTabSz="914377" rtl="0" eaLnBrk="1" fontAlgn="auto" latinLnBrk="0" hangingPunct="1">
              <a:lnSpc>
                <a:spcPts val="2000"/>
              </a:lnSpc>
              <a:spcBef>
                <a:spcPts val="0"/>
              </a:spcBef>
              <a:spcAft>
                <a:spcPts val="0"/>
              </a:spcAft>
              <a:buClrTx/>
              <a:buSzTx/>
              <a:buFont typeface="Arial" panose="020B0604020202020204" pitchFamily="34" charset="0"/>
              <a:buNone/>
              <a:tabLst/>
              <a:defRPr/>
            </a:pPr>
            <a:r>
              <a:rPr lang="de-DE" dirty="0"/>
              <a:t>Inhalt Nr. 3: Arial 20/24pt.</a:t>
            </a:r>
          </a:p>
          <a:p>
            <a:pPr lvl="0"/>
            <a:endParaRPr lang="de-DE" dirty="0"/>
          </a:p>
          <a:p>
            <a:pPr lvl="0"/>
            <a:r>
              <a:rPr lang="de-DE" dirty="0"/>
              <a:t>Inhalt Nr. 4</a:t>
            </a:r>
          </a:p>
          <a:p>
            <a:pPr lvl="0"/>
            <a:endParaRPr lang="de-DE" dirty="0"/>
          </a:p>
        </p:txBody>
      </p:sp>
      <p:sp>
        <p:nvSpPr>
          <p:cNvPr id="9" name="Textplatzhalter 21">
            <a:extLst>
              <a:ext uri="{FF2B5EF4-FFF2-40B4-BE49-F238E27FC236}">
                <a16:creationId xmlns:a16="http://schemas.microsoft.com/office/drawing/2014/main" id="{16AC8D8E-CDF7-E043-997B-4F40A5E71F94}"/>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solidFill>
                  <a:schemeClr val="tx1"/>
                </a:solidFill>
                <a:latin typeface="Arial" panose="020B0604020202020204" pitchFamily="34" charset="0"/>
                <a:cs typeface="Arial" panose="020B0604020202020204" pitchFamily="34" charset="0"/>
              </a:defRPr>
            </a:lvl1pPr>
          </a:lstStyle>
          <a:p>
            <a:pPr lvl="0"/>
            <a:r>
              <a:rPr lang="de-DE" dirty="0"/>
              <a:t>Thema der Präsentation (</a:t>
            </a:r>
            <a:r>
              <a:rPr lang="de-DE" dirty="0" err="1"/>
              <a:t>gemäss</a:t>
            </a:r>
            <a:r>
              <a:rPr lang="de-DE" dirty="0"/>
              <a:t> Titelfolie: Arial 12pt., schwarz, max. 1 Zeile)</a:t>
            </a:r>
          </a:p>
        </p:txBody>
      </p:sp>
      <p:sp>
        <p:nvSpPr>
          <p:cNvPr id="10" name="Titelplatzhalter 14">
            <a:extLst>
              <a:ext uri="{FF2B5EF4-FFF2-40B4-BE49-F238E27FC236}">
                <a16:creationId xmlns:a16="http://schemas.microsoft.com/office/drawing/2014/main" id="{F49DC73E-0ADC-CB4B-B483-695B44661B05}"/>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
        <p:nvSpPr>
          <p:cNvPr id="7" name="Foliennummernplatzhalter 7">
            <a:extLst>
              <a:ext uri="{FF2B5EF4-FFF2-40B4-BE49-F238E27FC236}">
                <a16:creationId xmlns:a16="http://schemas.microsoft.com/office/drawing/2014/main" id="{291F5CB2-B1A0-3141-810A-EA3DABABC379}"/>
              </a:ext>
            </a:extLst>
          </p:cNvPr>
          <p:cNvSpPr>
            <a:spLocks noGrp="1"/>
          </p:cNvSpPr>
          <p:nvPr>
            <p:ph type="sldNum" sz="quarter" idx="21"/>
          </p:nvPr>
        </p:nvSpPr>
        <p:spPr>
          <a:xfrm>
            <a:off x="8610600" y="6356350"/>
            <a:ext cx="2743200" cy="365125"/>
          </a:xfrm>
        </p:spPr>
        <p:txBody>
          <a:bodyPr/>
          <a:lstStyle/>
          <a:p>
            <a:fld id="{16AB2C14-F465-F643-BD65-D6125390A9E0}" type="slidenum">
              <a:rPr lang="de-DE" smtClean="0"/>
              <a:t>‹Nr.›</a:t>
            </a:fld>
            <a:endParaRPr lang="de-DE"/>
          </a:p>
        </p:txBody>
      </p:sp>
    </p:spTree>
    <p:extLst>
      <p:ext uri="{BB962C8B-B14F-4D97-AF65-F5344CB8AC3E}">
        <p14:creationId xmlns:p14="http://schemas.microsoft.com/office/powerpoint/2010/main" val="21168663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a: Text-Folie 2 Spalten">
    <p:spTree>
      <p:nvGrpSpPr>
        <p:cNvPr id="1" name=""/>
        <p:cNvGrpSpPr/>
        <p:nvPr/>
      </p:nvGrpSpPr>
      <p:grpSpPr>
        <a:xfrm>
          <a:off x="0" y="0"/>
          <a:ext cx="0" cy="0"/>
          <a:chOff x="0" y="0"/>
          <a:chExt cx="0" cy="0"/>
        </a:xfrm>
      </p:grpSpPr>
      <p:sp>
        <p:nvSpPr>
          <p:cNvPr id="4" name="Textplatzhalter 2">
            <a:extLst>
              <a:ext uri="{FF2B5EF4-FFF2-40B4-BE49-F238E27FC236}">
                <a16:creationId xmlns:a16="http://schemas.microsoft.com/office/drawing/2014/main" id="{E8DF8EC7-1228-E54F-AEA8-B9FA57ED0474}"/>
              </a:ext>
            </a:extLst>
          </p:cNvPr>
          <p:cNvSpPr>
            <a:spLocks noGrp="1"/>
          </p:cNvSpPr>
          <p:nvPr>
            <p:ph type="body" idx="11" hasCustomPrompt="1"/>
          </p:nvPr>
        </p:nvSpPr>
        <p:spPr>
          <a:xfrm>
            <a:off x="540000" y="1170000"/>
            <a:ext cx="7020000" cy="410369"/>
          </a:xfrm>
          <a:prstGeom prst="rect">
            <a:avLst/>
          </a:prstGeom>
        </p:spPr>
        <p:txBody>
          <a:bodyPr lIns="0" tIns="0" rIns="0" bIns="0" anchor="t">
            <a:noAutofit/>
          </a:bodyPr>
          <a:lstStyle>
            <a:lvl1pPr marL="0" marR="0" indent="0" algn="l" defTabSz="914377" rtl="0" eaLnBrk="1" fontAlgn="auto" latinLnBrk="0" hangingPunct="1">
              <a:lnSpc>
                <a:spcPts val="3200"/>
              </a:lnSpc>
              <a:spcBef>
                <a:spcPts val="0"/>
              </a:spcBef>
              <a:spcAft>
                <a:spcPts val="0"/>
              </a:spcAft>
              <a:buClrTx/>
              <a:buSzTx/>
              <a:buFont typeface="Arial" panose="020B0604020202020204" pitchFamily="34" charset="0"/>
              <a:buNone/>
              <a:tabLst/>
              <a:defRPr sz="2800">
                <a:solidFill>
                  <a:schemeClr val="tx1"/>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e-DE" dirty="0"/>
              <a:t>Titel B (Arial 28pt., schwarz, max. 1 Zeile) </a:t>
            </a:r>
          </a:p>
        </p:txBody>
      </p:sp>
      <p:sp>
        <p:nvSpPr>
          <p:cNvPr id="17" name="Textplatzhalter 16">
            <a:extLst>
              <a:ext uri="{FF2B5EF4-FFF2-40B4-BE49-F238E27FC236}">
                <a16:creationId xmlns:a16="http://schemas.microsoft.com/office/drawing/2014/main" id="{723164D8-30C4-CA40-B858-A93802E24BA8}"/>
              </a:ext>
            </a:extLst>
          </p:cNvPr>
          <p:cNvSpPr>
            <a:spLocks noGrp="1"/>
          </p:cNvSpPr>
          <p:nvPr>
            <p:ph type="body" sz="quarter" idx="16" hasCustomPrompt="1"/>
          </p:nvPr>
        </p:nvSpPr>
        <p:spPr>
          <a:xfrm>
            <a:off x="540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1: Arial Fett 16pt.</a:t>
            </a:r>
          </a:p>
        </p:txBody>
      </p:sp>
      <p:sp>
        <p:nvSpPr>
          <p:cNvPr id="18" name="Textplatzhalter 16">
            <a:extLst>
              <a:ext uri="{FF2B5EF4-FFF2-40B4-BE49-F238E27FC236}">
                <a16:creationId xmlns:a16="http://schemas.microsoft.com/office/drawing/2014/main" id="{B040411C-234A-814D-906D-923A34543F9B}"/>
              </a:ext>
            </a:extLst>
          </p:cNvPr>
          <p:cNvSpPr>
            <a:spLocks noGrp="1"/>
          </p:cNvSpPr>
          <p:nvPr>
            <p:ph type="body" sz="quarter" idx="17" hasCustomPrompt="1"/>
          </p:nvPr>
        </p:nvSpPr>
        <p:spPr>
          <a:xfrm>
            <a:off x="540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1: Arial 16/20pt.</a:t>
            </a:r>
          </a:p>
        </p:txBody>
      </p:sp>
      <p:sp>
        <p:nvSpPr>
          <p:cNvPr id="19" name="Textplatzhalter 16">
            <a:extLst>
              <a:ext uri="{FF2B5EF4-FFF2-40B4-BE49-F238E27FC236}">
                <a16:creationId xmlns:a16="http://schemas.microsoft.com/office/drawing/2014/main" id="{BA9C34C3-74C1-1046-BC15-F9C16906BAF5}"/>
              </a:ext>
            </a:extLst>
          </p:cNvPr>
          <p:cNvSpPr>
            <a:spLocks noGrp="1"/>
          </p:cNvSpPr>
          <p:nvPr>
            <p:ph type="body" sz="quarter" idx="18" hasCustomPrompt="1"/>
          </p:nvPr>
        </p:nvSpPr>
        <p:spPr>
          <a:xfrm>
            <a:off x="4878000" y="2160000"/>
            <a:ext cx="3726000" cy="180000"/>
          </a:xfrm>
          <a:prstGeom prst="rect">
            <a:avLst/>
          </a:prstGeom>
        </p:spPr>
        <p:txBody>
          <a:bodyPr lIns="0" tIns="0" rIns="0" bIns="0"/>
          <a:lstStyle>
            <a:lvl1pPr>
              <a:lnSpc>
                <a:spcPts val="1800"/>
              </a:lnSpc>
              <a:spcBef>
                <a:spcPts val="0"/>
              </a:spcBef>
              <a:defRPr sz="1600" b="1">
                <a:latin typeface="Arial" panose="020B0604020202020204" pitchFamily="34" charset="0"/>
                <a:cs typeface="Arial" panose="020B0604020202020204" pitchFamily="34" charset="0"/>
              </a:defRPr>
            </a:lvl1pPr>
          </a:lstStyle>
          <a:p>
            <a:pPr lvl="0"/>
            <a:r>
              <a:rPr lang="de-DE" dirty="0"/>
              <a:t>Aussage 2: Arial Fett 16pt.</a:t>
            </a:r>
          </a:p>
        </p:txBody>
      </p:sp>
      <p:sp>
        <p:nvSpPr>
          <p:cNvPr id="20" name="Textplatzhalter 16">
            <a:extLst>
              <a:ext uri="{FF2B5EF4-FFF2-40B4-BE49-F238E27FC236}">
                <a16:creationId xmlns:a16="http://schemas.microsoft.com/office/drawing/2014/main" id="{4D60A118-8FB6-A640-B56D-40FCAF7BFBFD}"/>
              </a:ext>
            </a:extLst>
          </p:cNvPr>
          <p:cNvSpPr>
            <a:spLocks noGrp="1"/>
          </p:cNvSpPr>
          <p:nvPr>
            <p:ph type="body" sz="quarter" idx="19" hasCustomPrompt="1"/>
          </p:nvPr>
        </p:nvSpPr>
        <p:spPr>
          <a:xfrm>
            <a:off x="4878000" y="2430000"/>
            <a:ext cx="3726000" cy="2340000"/>
          </a:xfrm>
          <a:prstGeom prst="rect">
            <a:avLst/>
          </a:prstGeom>
        </p:spPr>
        <p:txBody>
          <a:bodyPr lIns="0" tIns="0" rIns="0" bIns="0"/>
          <a:lstStyle>
            <a:lvl1pPr>
              <a:lnSpc>
                <a:spcPts val="2000"/>
              </a:lnSpc>
              <a:spcBef>
                <a:spcPts val="0"/>
              </a:spcBef>
              <a:defRPr sz="1600" b="0">
                <a:latin typeface="Arial" panose="020B0604020202020204" pitchFamily="34" charset="0"/>
                <a:cs typeface="Arial" panose="020B0604020202020204" pitchFamily="34" charset="0"/>
              </a:defRPr>
            </a:lvl1pPr>
          </a:lstStyle>
          <a:p>
            <a:pPr lvl="0"/>
            <a:r>
              <a:rPr lang="de-DE" dirty="0" err="1"/>
              <a:t>Fliesstext</a:t>
            </a:r>
            <a:r>
              <a:rPr lang="de-DE" dirty="0"/>
              <a:t> 2: Arial 16/20pt.</a:t>
            </a:r>
          </a:p>
        </p:txBody>
      </p:sp>
      <p:sp>
        <p:nvSpPr>
          <p:cNvPr id="22" name="Textplatzhalter 21">
            <a:extLst>
              <a:ext uri="{FF2B5EF4-FFF2-40B4-BE49-F238E27FC236}">
                <a16:creationId xmlns:a16="http://schemas.microsoft.com/office/drawing/2014/main" id="{3AE95407-6558-2D43-AAF2-1E121E6601AF}"/>
              </a:ext>
            </a:extLst>
          </p:cNvPr>
          <p:cNvSpPr>
            <a:spLocks noGrp="1"/>
          </p:cNvSpPr>
          <p:nvPr>
            <p:ph type="body" sz="quarter" idx="20" hasCustomPrompt="1"/>
          </p:nvPr>
        </p:nvSpPr>
        <p:spPr>
          <a:xfrm>
            <a:off x="540000" y="280800"/>
            <a:ext cx="7020000" cy="180000"/>
          </a:xfrm>
          <a:prstGeom prst="rect">
            <a:avLst/>
          </a:prstGeom>
        </p:spPr>
        <p:txBody>
          <a:bodyPr lIns="0" tIns="0" rIns="0" bIns="0">
            <a:noAutofit/>
          </a:bodyPr>
          <a:lstStyle>
            <a:lvl1pPr>
              <a:spcBef>
                <a:spcPts val="0"/>
              </a:spcBef>
              <a:defRPr sz="1200">
                <a:latin typeface="Arial" panose="020B0604020202020204" pitchFamily="34" charset="0"/>
                <a:cs typeface="Arial" panose="020B0604020202020204" pitchFamily="34" charset="0"/>
              </a:defRPr>
            </a:lvl1pPr>
          </a:lstStyle>
          <a:p>
            <a:pPr lvl="0"/>
            <a:r>
              <a:rPr lang="de-DE" dirty="0"/>
              <a:t>Inhalt aus Inhaltverzeichnis (Arial 12pt., schwarz, max. 1 Zeile)</a:t>
            </a:r>
          </a:p>
        </p:txBody>
      </p:sp>
      <p:sp>
        <p:nvSpPr>
          <p:cNvPr id="9" name="Titelplatzhalter 14">
            <a:extLst>
              <a:ext uri="{FF2B5EF4-FFF2-40B4-BE49-F238E27FC236}">
                <a16:creationId xmlns:a16="http://schemas.microsoft.com/office/drawing/2014/main" id="{C22A8075-803F-A14F-902F-5526F2DDD3F9}"/>
              </a:ext>
            </a:extLst>
          </p:cNvPr>
          <p:cNvSpPr>
            <a:spLocks noGrp="1"/>
          </p:cNvSpPr>
          <p:nvPr>
            <p:ph type="title" hasCustomPrompt="1"/>
          </p:nvPr>
        </p:nvSpPr>
        <p:spPr>
          <a:xfrm>
            <a:off x="540000" y="680400"/>
            <a:ext cx="7020000" cy="410369"/>
          </a:xfrm>
          <a:prstGeom prst="rect">
            <a:avLst/>
          </a:prstGeom>
        </p:spPr>
        <p:txBody>
          <a:bodyPr vert="horz" lIns="0" tIns="0" rIns="0" bIns="0" rtlCol="0" anchor="t">
            <a:spAutoFit/>
          </a:bodyPr>
          <a:lstStyle>
            <a:lvl1pPr>
              <a:defRPr/>
            </a:lvl1pPr>
          </a:lstStyle>
          <a:p>
            <a:r>
              <a:rPr lang="de-DE" dirty="0"/>
              <a:t>Titel A (Arial 28pt., rot, max. 1 Zeile) </a:t>
            </a:r>
          </a:p>
        </p:txBody>
      </p:sp>
    </p:spTree>
    <p:extLst>
      <p:ext uri="{BB962C8B-B14F-4D97-AF65-F5344CB8AC3E}">
        <p14:creationId xmlns:p14="http://schemas.microsoft.com/office/powerpoint/2010/main" val="1109266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ags" Target="../tags/tag1.xml"/><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ags" Target="../tags/tag3.xml"/><Relationship Id="rId4"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5.xml"/><Relationship Id="rId3" Type="http://schemas.openxmlformats.org/officeDocument/2006/relationships/slideLayout" Target="../slideLayouts/slideLayout5.xml"/><Relationship Id="rId7" Type="http://schemas.openxmlformats.org/officeDocument/2006/relationships/tags" Target="../tags/tag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tags" Target="../tags/tag6.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4.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ags" Target="../tags/tag8.xml"/><Relationship Id="rId4" Type="http://schemas.openxmlformats.org/officeDocument/2006/relationships/tags" Target="../tags/tag7.xml"/></Relationships>
</file>

<file path=ppt/slideMasters/_rels/slideMaster6.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slideLayout" Target="../slideLayouts/slideLayout17.xml"/><Relationship Id="rId7" Type="http://schemas.openxmlformats.org/officeDocument/2006/relationships/tags" Target="../tags/tag10.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ags" Target="../tags/tag9.xml"/><Relationship Id="rId5" Type="http://schemas.openxmlformats.org/officeDocument/2006/relationships/theme" Target="../theme/theme6.xml"/><Relationship Id="rId4" Type="http://schemas.openxmlformats.org/officeDocument/2006/relationships/slideLayout" Target="../slideLayouts/slideLayout18.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5">
            <a:extLst>
              <a:ext uri="{FF2B5EF4-FFF2-40B4-BE49-F238E27FC236}">
                <a16:creationId xmlns:a16="http://schemas.microsoft.com/office/drawing/2014/main" id="{672FFD4B-953E-1948-9D3C-E799629962F0}"/>
              </a:ext>
            </a:extLst>
          </p:cNvPr>
          <p:cNvPicPr>
            <a:picLocks noGrp="1" noSelect="1" noRot="1" noMove="1" noResize="1" noEditPoints="1" noAdjustHandles="1" noChangeArrowheads="1" noChangeShapeType="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2895600" y="270000"/>
            <a:ext cx="4603750" cy="3683000"/>
          </a:xfrm>
          <a:prstGeom prst="rect">
            <a:avLst/>
          </a:prstGeom>
        </p:spPr>
      </p:pic>
    </p:spTree>
    <p:extLst>
      <p:ext uri="{BB962C8B-B14F-4D97-AF65-F5344CB8AC3E}">
        <p14:creationId xmlns:p14="http://schemas.microsoft.com/office/powerpoint/2010/main" val="3529454249"/>
      </p:ext>
    </p:extLst>
  </p:cSld>
  <p:clrMap bg1="lt1" tx1="dk1" bg2="lt2" tx2="dk2" accent1="accent1" accent2="accent2" accent3="accent3" accent4="accent4" accent5="accent5" accent6="accent6" hlink="hlink" folHlink="folHlink"/>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4"/>
            </p:custDataLst>
          </p:nvPr>
        </p:nvSpPr>
        <p:spPr>
          <a:xfrm>
            <a:off x="540000" y="187200"/>
            <a:ext cx="7020000" cy="410369"/>
          </a:xfrm>
          <a:prstGeom prst="rect">
            <a:avLst/>
          </a:prstGeom>
        </p:spPr>
        <p:txBody>
          <a:bodyPr vert="horz" lIns="0" tIns="0" rIns="0" bIns="0" rtlCol="0" anchor="b" anchorCtr="0">
            <a:noAutofit/>
          </a:bodyPr>
          <a:lstStyle/>
          <a:p>
            <a:r>
              <a:rPr lang="de-DE" dirty="0"/>
              <a:t>Titel A:  (Arial 28pt., rot, max. 1 Zeile) </a:t>
            </a:r>
          </a:p>
        </p:txBody>
      </p:sp>
      <p:pic>
        <p:nvPicPr>
          <p:cNvPr id="8" name="Bild 5">
            <a:extLst>
              <a:ext uri="{FF2B5EF4-FFF2-40B4-BE49-F238E27FC236}">
                <a16:creationId xmlns:a16="http://schemas.microsoft.com/office/drawing/2014/main" id="{8EF88773-CF19-0446-8E72-82C3FC2CA652}"/>
              </a:ext>
            </a:extLst>
          </p:cNvPr>
          <p:cNvPicPr>
            <a:picLocks noGrp="1" noSelect="1" noRot="1" noMove="1" noResize="1" noEditPoints="1" noAdjustHandles="1" noChangeArrowheads="1" noChangeShapeType="1"/>
          </p:cNvPicPr>
          <p:nvPr userDrawn="1">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742856631"/>
      </p:ext>
    </p:extLst>
  </p:cSld>
  <p:clrMap bg1="lt1" tx1="dk1" bg2="lt2" tx2="dk2" accent1="accent1" accent2="accent2" accent3="accent3" accent4="accent4" accent5="accent5" accent6="accent6" hlink="hlink" folHlink="folHlink"/>
  <p:sldLayoutIdLst>
    <p:sldLayoutId id="2147483750" r:id="rId1"/>
    <p:sldLayoutId id="2147483765" r:id="rId2"/>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 userDrawn="1">
          <p15:clr>
            <a:srgbClr val="F26B43"/>
          </p15:clr>
        </p15:guide>
        <p15:guide id="3" pos="4752" userDrawn="1">
          <p15:clr>
            <a:srgbClr val="F26B43"/>
          </p15:clr>
        </p15:guide>
        <p15:guide id="4" pos="5664" userDrawn="1">
          <p15:clr>
            <a:srgbClr val="F26B43"/>
          </p15:clr>
        </p15:guide>
        <p15:guide id="6" pos="336" userDrawn="1">
          <p15:clr>
            <a:srgbClr val="F26B43"/>
          </p15:clr>
        </p15:guide>
        <p15:guide id="13" orient="horz" pos="836" userDrawn="1">
          <p15:clr>
            <a:srgbClr val="F26B43"/>
          </p15:clr>
        </p15:guide>
        <p15:guide id="15" orient="horz" pos="631" userDrawn="1">
          <p15:clr>
            <a:srgbClr val="F26B43"/>
          </p15:clr>
        </p15:guide>
        <p15:guide id="21" orient="horz" pos="1208" userDrawn="1">
          <p15:clr>
            <a:srgbClr val="F26B43"/>
          </p15:clr>
        </p15:guide>
        <p15:guide id="22" orient="horz" pos="47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elplatzhalter 14">
            <a:extLst>
              <a:ext uri="{FF2B5EF4-FFF2-40B4-BE49-F238E27FC236}">
                <a16:creationId xmlns:a16="http://schemas.microsoft.com/office/drawing/2014/main" id="{D1CC1DEE-A5BE-164E-9082-DE28396C7C56}"/>
              </a:ext>
            </a:extLst>
          </p:cNvPr>
          <p:cNvSpPr>
            <a:spLocks noGrp="1" noRot="1" noMove="1" noResize="1" noEditPoints="1" noAdjustHandles="1" noChangeArrowheads="1" noChangeShapeType="1"/>
          </p:cNvSpPr>
          <p:nvPr>
            <p:ph type="title"/>
            <p:custDataLst>
              <p:tags r:id="rId7"/>
            </p:custDataLst>
          </p:nvPr>
        </p:nvSpPr>
        <p:spPr>
          <a:xfrm>
            <a:off x="540000" y="1220400"/>
            <a:ext cx="7020000" cy="900000"/>
          </a:xfrm>
          <a:prstGeom prst="rect">
            <a:avLst/>
          </a:prstGeom>
        </p:spPr>
        <p:txBody>
          <a:bodyPr vert="horz" wrap="square" lIns="0" tIns="0" rIns="0" bIns="0" rtlCol="0" anchor="b" anchorCtr="0">
            <a:noAutofit/>
          </a:bodyPr>
          <a:lstStyle/>
          <a:p>
            <a:r>
              <a:rPr lang="de-DE" dirty="0"/>
              <a:t>Titel A (Arial 28/32pt., </a:t>
            </a:r>
            <a:br>
              <a:rPr lang="de-DE" dirty="0"/>
            </a:br>
            <a:r>
              <a:rPr lang="de-DE" dirty="0"/>
              <a:t>rot, max. 2 Zeilen) </a:t>
            </a:r>
          </a:p>
        </p:txBody>
      </p:sp>
      <p:pic>
        <p:nvPicPr>
          <p:cNvPr id="4" name="Bild 5">
            <a:extLst>
              <a:ext uri="{FF2B5EF4-FFF2-40B4-BE49-F238E27FC236}">
                <a16:creationId xmlns:a16="http://schemas.microsoft.com/office/drawing/2014/main" id="{FCC3D389-9973-964B-91ED-5643E78F35AA}"/>
              </a:ext>
            </a:extLst>
          </p:cNvPr>
          <p:cNvPicPr>
            <a:picLocks noGrp="1" noSelect="1" noRot="1" noMove="1" noResize="1" noEditPoints="1" noAdjustHandles="1" noChangeArrowheads="1" noChangeShapeType="1"/>
          </p:cNvPicPr>
          <p:nvPr userDrawn="1">
            <p:custDataLst>
              <p:tags r:id="rId8"/>
            </p:custDataLst>
          </p:nvPr>
        </p:nvPicPr>
        <p:blipFill>
          <a:blip r:embed="rId9"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4081700730"/>
      </p:ext>
    </p:extLst>
  </p:cSld>
  <p:clrMap bg1="lt1" tx1="dk1" bg2="lt2" tx2="dk2" accent1="accent1" accent2="accent2" accent3="accent3" accent4="accent4" accent5="accent5" accent6="accent6" hlink="hlink" folHlink="folHlink"/>
  <p:sldLayoutIdLst>
    <p:sldLayoutId id="2147483756" r:id="rId1"/>
    <p:sldLayoutId id="2147483778" r:id="rId2"/>
    <p:sldLayoutId id="2147483782" r:id="rId3"/>
    <p:sldLayoutId id="2147483783" r:id="rId4"/>
    <p:sldLayoutId id="2147483784" r:id="rId5"/>
  </p:sldLayoutIdLst>
  <p:hf hdr="0" dt="0"/>
  <p:txStyles>
    <p:title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6">
          <p15:clr>
            <a:srgbClr val="F26B43"/>
          </p15:clr>
        </p15:guide>
        <p15:guide id="4" pos="566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p:cNvSpPr>
          <p:nvPr>
            <p:ph type="title"/>
          </p:nvPr>
        </p:nvSpPr>
        <p:spPr>
          <a:xfrm>
            <a:off x="540000" y="676800"/>
            <a:ext cx="7020000" cy="410369"/>
          </a:xfrm>
          <a:prstGeom prst="rect">
            <a:avLst/>
          </a:prstGeom>
        </p:spPr>
        <p:txBody>
          <a:bodyPr vert="horz" lIns="0" tIns="0" rIns="0" bIns="0" rtlCol="0" anchor="t">
            <a:spAutoFit/>
          </a:bodyPr>
          <a:lstStyle/>
          <a:p>
            <a:r>
              <a:rPr lang="de-DE" dirty="0"/>
              <a:t>Titel A (Arial 28pt., rot, max. 1 Zeile) </a:t>
            </a:r>
          </a:p>
        </p:txBody>
      </p:sp>
      <p:sp>
        <p:nvSpPr>
          <p:cNvPr id="5" name="Rechteck 4">
            <a:extLst>
              <a:ext uri="{FF2B5EF4-FFF2-40B4-BE49-F238E27FC236}">
                <a16:creationId xmlns:a16="http://schemas.microsoft.com/office/drawing/2014/main" id="{4EBF98FB-2886-B941-8FDB-3481055A357B}"/>
              </a:ext>
            </a:extLst>
          </p:cNvPr>
          <p:cNvSpPr/>
          <p:nvPr userDrawn="1"/>
        </p:nvSpPr>
        <p:spPr>
          <a:xfrm>
            <a:off x="107504" y="1949902"/>
            <a:ext cx="9144000" cy="306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bg1">
                  <a:lumMod val="85000"/>
                </a:schemeClr>
              </a:solidFill>
            </a:endParaRP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7"/>
            </p:custDataLst>
          </p:nvPr>
        </p:nvPicPr>
        <p:blipFill>
          <a:blip r:embed="rId8"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dirty="0"/>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dirty="0"/>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650500097"/>
      </p:ext>
    </p:extLst>
  </p:cSld>
  <p:clrMap bg1="lt1" tx1="dk1" bg2="lt2" tx2="dk2" accent1="accent1" accent2="accent2" accent3="accent3" accent4="accent4" accent5="accent5" accent6="accent6" hlink="hlink" folHlink="folHlink"/>
  <p:sldLayoutIdLst>
    <p:sldLayoutId id="2147483752" r:id="rId1"/>
    <p:sldLayoutId id="2147483688" r:id="rId2"/>
    <p:sldLayoutId id="2147483766" r:id="rId3"/>
    <p:sldLayoutId id="2147483754" r:id="rId4"/>
    <p:sldLayoutId id="2147483767" r:id="rId5"/>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6" userDrawn="1">
          <p15:clr>
            <a:srgbClr val="F26B43"/>
          </p15:clr>
        </p15:guide>
        <p15:guide id="4" orient="horz" pos="1380" userDrawn="1">
          <p15:clr>
            <a:srgbClr val="F26B43"/>
          </p15:clr>
        </p15:guide>
        <p15:guide id="9" pos="2688" userDrawn="1">
          <p15:clr>
            <a:srgbClr val="F26B43"/>
          </p15:clr>
        </p15:guide>
        <p15:guide id="10" pos="3072" userDrawn="1">
          <p15:clr>
            <a:srgbClr val="F26B43"/>
          </p15:clr>
        </p15:guide>
        <p15:guide id="11" pos="2880" userDrawn="1">
          <p15:clr>
            <a:srgbClr val="F26B43"/>
          </p15:clr>
        </p15:guide>
        <p15:guide id="12" pos="5424" userDrawn="1">
          <p15:clr>
            <a:srgbClr val="F26B43"/>
          </p15:clr>
        </p15:guide>
        <p15:guide id="19" orient="horz" pos="780" userDrawn="1">
          <p15:clr>
            <a:srgbClr val="F26B43"/>
          </p15:clr>
        </p15:guide>
        <p15:guide id="20" orient="horz" pos="189" userDrawn="1">
          <p15:clr>
            <a:srgbClr val="F26B43"/>
          </p15:clr>
        </p15:guide>
        <p15:guide id="24" orient="horz" pos="1213" userDrawn="1">
          <p15:clr>
            <a:srgbClr val="F26B43"/>
          </p15:clr>
        </p15:guide>
        <p15:guide id="25" orient="horz" pos="634" userDrawn="1">
          <p15:clr>
            <a:srgbClr val="F26B43"/>
          </p15:clr>
        </p15:guide>
        <p15:guide id="26" orient="horz" pos="472" userDrawn="1">
          <p15:clr>
            <a:srgbClr val="F26B43"/>
          </p15:clr>
        </p15:guide>
        <p15:guide id="29" orient="horz" pos="2981" userDrawn="1">
          <p15:clr>
            <a:srgbClr val="F26B43"/>
          </p15:clr>
        </p15:guide>
        <p15:guide id="30" orient="horz" pos="314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4"/>
            </p:custDataLst>
          </p:nvPr>
        </p:nvSpPr>
        <p:spPr>
          <a:xfrm>
            <a:off x="540000" y="187200"/>
            <a:ext cx="7020000" cy="410369"/>
          </a:xfrm>
          <a:prstGeom prst="rect">
            <a:avLst/>
          </a:prstGeom>
        </p:spPr>
        <p:txBody>
          <a:bodyPr vert="horz" lIns="0" tIns="0" rIns="0" bIns="0" rtlCol="0" anchor="t">
            <a:spAutoFit/>
          </a:bodyPr>
          <a:lstStyle/>
          <a:p>
            <a:r>
              <a:rPr lang="de-DE" dirty="0"/>
              <a:t>Titel A (Arial 28pt., rot, max. 1 Zeile) </a:t>
            </a:r>
          </a:p>
        </p:txBody>
      </p:sp>
      <p:pic>
        <p:nvPicPr>
          <p:cNvPr id="6" name="Bild 5">
            <a:extLst>
              <a:ext uri="{FF2B5EF4-FFF2-40B4-BE49-F238E27FC236}">
                <a16:creationId xmlns:a16="http://schemas.microsoft.com/office/drawing/2014/main" id="{F06A9DEA-0FB9-8F47-9F85-6FBBED932B69}"/>
              </a:ext>
            </a:extLst>
          </p:cNvPr>
          <p:cNvPicPr>
            <a:picLocks noGrp="1" noSelect="1" noRot="1" noMove="1" noResize="1" noEditPoints="1" noAdjustHandles="1" noChangeArrowheads="1" noChangeShapeType="1"/>
          </p:cNvPicPr>
          <p:nvPr userDrawn="1">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
        <p:nvSpPr>
          <p:cNvPr id="7" name="Foliennummernplatzhalter 5">
            <a:extLst>
              <a:ext uri="{FF2B5EF4-FFF2-40B4-BE49-F238E27FC236}">
                <a16:creationId xmlns:a16="http://schemas.microsoft.com/office/drawing/2014/main" id="{F11E8D0C-14F6-CE42-B947-C439B799E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B2C14-F465-F643-BD65-D6125390A9E0}" type="slidenum">
              <a:rPr lang="de-DE" smtClean="0"/>
              <a:t>‹Nr.›</a:t>
            </a:fld>
            <a:endParaRPr lang="de-DE" dirty="0"/>
          </a:p>
        </p:txBody>
      </p:sp>
      <p:sp>
        <p:nvSpPr>
          <p:cNvPr id="8" name="Foliennummernplatzhalter 5">
            <a:extLst>
              <a:ext uri="{FF2B5EF4-FFF2-40B4-BE49-F238E27FC236}">
                <a16:creationId xmlns:a16="http://schemas.microsoft.com/office/drawing/2014/main" id="{AC8EDBC1-FAB1-5049-8E88-A148342FA57D}"/>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AB2C14-F465-F643-BD65-D6125390A9E0}" type="slidenum">
              <a:rPr lang="de-DE" smtClean="0"/>
              <a:pPr/>
              <a:t>‹Nr.›</a:t>
            </a:fld>
            <a:endParaRPr lang="de-DE" dirty="0"/>
          </a:p>
        </p:txBody>
      </p:sp>
      <p:sp>
        <p:nvSpPr>
          <p:cNvPr id="13" name="Foliennummernplatzhalter 5">
            <a:extLst>
              <a:ext uri="{FF2B5EF4-FFF2-40B4-BE49-F238E27FC236}">
                <a16:creationId xmlns:a16="http://schemas.microsoft.com/office/drawing/2014/main" id="{D46E2520-6889-A743-9B33-C33B30D332DC}"/>
              </a:ext>
            </a:extLst>
          </p:cNvPr>
          <p:cNvSpPr txBox="1">
            <a:spLocks/>
          </p:cNvSpPr>
          <p:nvPr userDrawn="1"/>
        </p:nvSpPr>
        <p:spPr>
          <a:xfrm>
            <a:off x="533400" y="4984750"/>
            <a:ext cx="1440000" cy="158750"/>
          </a:xfrm>
          <a:prstGeom prst="rect">
            <a:avLst/>
          </a:prstGeom>
        </p:spPr>
        <p:txBody>
          <a:bodyPr vert="horz" lIns="0" tIns="0" rIns="0" bIns="0" rtlCol="0" anchor="ctr"/>
          <a:lstStyle>
            <a:defPPr>
              <a:defRPr lang="de-DE"/>
            </a:defPPr>
            <a:lvl1pPr marL="0" algn="l"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EE4E90-A1E4-1B42-8CCE-F5D8D3FE1ED0}" type="slidenum">
              <a:rPr lang="de-DE" smtClean="0">
                <a:solidFill>
                  <a:schemeClr val="tx1"/>
                </a:solidFill>
              </a:rPr>
              <a:pPr/>
              <a:t>‹Nr.›</a:t>
            </a:fld>
            <a:endParaRPr lang="de-DE" dirty="0">
              <a:solidFill>
                <a:schemeClr val="tx1"/>
              </a:solidFill>
            </a:endParaRPr>
          </a:p>
        </p:txBody>
      </p:sp>
    </p:spTree>
    <p:extLst>
      <p:ext uri="{BB962C8B-B14F-4D97-AF65-F5344CB8AC3E}">
        <p14:creationId xmlns:p14="http://schemas.microsoft.com/office/powerpoint/2010/main" val="106798402"/>
      </p:ext>
    </p:extLst>
  </p:cSld>
  <p:clrMap bg1="lt1" tx1="dk1" bg2="lt2" tx2="dk2" accent1="accent1" accent2="accent2" accent3="accent3" accent4="accent4" accent5="accent5" accent6="accent6" hlink="hlink" folHlink="folHlink"/>
  <p:sldLayoutIdLst>
    <p:sldLayoutId id="2147483775" r:id="rId1"/>
    <p:sldLayoutId id="2147483780" r:id="rId2"/>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36">
          <p15:clr>
            <a:srgbClr val="F26B43"/>
          </p15:clr>
        </p15:guide>
        <p15:guide id="4" orient="horz" pos="1380">
          <p15:clr>
            <a:srgbClr val="F26B43"/>
          </p15:clr>
        </p15:guide>
        <p15:guide id="9" pos="2688">
          <p15:clr>
            <a:srgbClr val="F26B43"/>
          </p15:clr>
        </p15:guide>
        <p15:guide id="10" pos="3072">
          <p15:clr>
            <a:srgbClr val="F26B43"/>
          </p15:clr>
        </p15:guide>
        <p15:guide id="11" pos="2880">
          <p15:clr>
            <a:srgbClr val="F26B43"/>
          </p15:clr>
        </p15:guide>
        <p15:guide id="12" pos="5424">
          <p15:clr>
            <a:srgbClr val="F26B43"/>
          </p15:clr>
        </p15:guide>
        <p15:guide id="19" orient="horz" pos="780">
          <p15:clr>
            <a:srgbClr val="F26B43"/>
          </p15:clr>
        </p15:guide>
        <p15:guide id="20" orient="horz" pos="324" userDrawn="1">
          <p15:clr>
            <a:srgbClr val="F26B43"/>
          </p15:clr>
        </p15:guide>
        <p15:guide id="24" orient="horz" pos="1213">
          <p15:clr>
            <a:srgbClr val="F26B43"/>
          </p15:clr>
        </p15:guide>
        <p15:guide id="25" orient="horz" pos="634">
          <p15:clr>
            <a:srgbClr val="F26B43"/>
          </p15:clr>
        </p15:guide>
        <p15:guide id="26" orient="horz" pos="472">
          <p15:clr>
            <a:srgbClr val="F26B43"/>
          </p15:clr>
        </p15:guide>
        <p15:guide id="29" orient="horz" pos="2981">
          <p15:clr>
            <a:srgbClr val="F26B43"/>
          </p15:clr>
        </p15:guide>
        <p15:guide id="30" orient="horz" pos="314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elplatzhalter 14">
            <a:extLst>
              <a:ext uri="{FF2B5EF4-FFF2-40B4-BE49-F238E27FC236}">
                <a16:creationId xmlns:a16="http://schemas.microsoft.com/office/drawing/2014/main" id="{E756D428-BAD7-3447-9927-B6A9FCF078AE}"/>
              </a:ext>
            </a:extLst>
          </p:cNvPr>
          <p:cNvSpPr>
            <a:spLocks noGrp="1" noRot="1" noMove="1" noResize="1" noEditPoints="1" noAdjustHandles="1" noChangeArrowheads="1" noChangeShapeType="1"/>
          </p:cNvSpPr>
          <p:nvPr>
            <p:ph type="title"/>
            <p:custDataLst>
              <p:tags r:id="rId6"/>
            </p:custDataLst>
          </p:nvPr>
        </p:nvSpPr>
        <p:spPr>
          <a:xfrm>
            <a:off x="540000" y="187200"/>
            <a:ext cx="7020000" cy="410369"/>
          </a:xfrm>
          <a:prstGeom prst="rect">
            <a:avLst/>
          </a:prstGeom>
        </p:spPr>
        <p:txBody>
          <a:bodyPr vert="horz" lIns="0" tIns="0" rIns="0" bIns="0" rtlCol="0" anchor="t">
            <a:spAutoFit/>
          </a:bodyPr>
          <a:lstStyle/>
          <a:p>
            <a:r>
              <a:rPr lang="de-CH" sz="2800" kern="1200" dirty="0">
                <a:solidFill>
                  <a:srgbClr val="E6002F"/>
                </a:solidFill>
                <a:effectLst/>
                <a:latin typeface="Arial" panose="020B0604020202020204" pitchFamily="34" charset="0"/>
                <a:ea typeface="+mj-ea"/>
                <a:cs typeface="Arial" panose="020B0604020202020204" pitchFamily="34" charset="0"/>
              </a:rPr>
              <a:t>Inhaltliche Guidelines</a:t>
            </a:r>
            <a:endParaRPr lang="de-DE" dirty="0"/>
          </a:p>
        </p:txBody>
      </p:sp>
      <p:sp>
        <p:nvSpPr>
          <p:cNvPr id="33" name="Textplatzhalter 3">
            <a:extLst>
              <a:ext uri="{FF2B5EF4-FFF2-40B4-BE49-F238E27FC236}">
                <a16:creationId xmlns:a16="http://schemas.microsoft.com/office/drawing/2014/main" id="{6C5C4CF1-EFE9-DB4F-BB02-A27793C328E6}"/>
              </a:ext>
            </a:extLst>
          </p:cNvPr>
          <p:cNvSpPr txBox="1">
            <a:spLocks noGrp="1" noSelect="1" noRot="1" noMove="1" noResize="1" noEditPoints="1" noAdjustHandles="1" noChangeArrowheads="1" noChangeShapeType="1" noTextEdit="1"/>
          </p:cNvSpPr>
          <p:nvPr userDrawn="1">
            <p:custDataLst>
              <p:tags r:id="rId7"/>
            </p:custDataLst>
          </p:nvPr>
        </p:nvSpPr>
        <p:spPr>
          <a:xfrm>
            <a:off x="5400000" y="5004000"/>
            <a:ext cx="3600000" cy="112851"/>
          </a:xfrm>
          <a:prstGeom prst="rect">
            <a:avLst/>
          </a:prstGeom>
        </p:spPr>
        <p:txBody>
          <a:bodyPr lIns="0" tIns="0" rIns="0" bIns="0">
            <a:spAutoFit/>
          </a:bodyPr>
          <a:lstStyle>
            <a:lvl1pPr marL="0" indent="0" algn="r" defTabSz="914377" rtl="0" eaLnBrk="1" latinLnBrk="0" hangingPunct="1">
              <a:lnSpc>
                <a:spcPct val="90000"/>
              </a:lnSpc>
              <a:spcBef>
                <a:spcPts val="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7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 Copyright Kommunikation UniBE: Version 3.0, 11.2018</a:t>
            </a:r>
          </a:p>
        </p:txBody>
      </p:sp>
      <p:pic>
        <p:nvPicPr>
          <p:cNvPr id="5" name="Bild 5">
            <a:extLst>
              <a:ext uri="{FF2B5EF4-FFF2-40B4-BE49-F238E27FC236}">
                <a16:creationId xmlns:a16="http://schemas.microsoft.com/office/drawing/2014/main" id="{C6DE84E5-9B63-C34F-923D-EB0B80D7BF96}"/>
              </a:ext>
            </a:extLst>
          </p:cNvPr>
          <p:cNvPicPr>
            <a:picLocks noGrp="1" noSelect="1" noRot="1" noMove="1" noResize="1" noEditPoints="1" noAdjustHandles="1" noChangeArrowheads="1" noChangeShapeType="1"/>
          </p:cNvPicPr>
          <p:nvPr userDrawn="1">
            <p:custDataLst>
              <p:tags r:id="rId8"/>
            </p:custDataLst>
          </p:nvPr>
        </p:nvPicPr>
        <p:blipFill>
          <a:blip r:embed="rId9" cstate="print">
            <a:extLst>
              <a:ext uri="{28A0092B-C50C-407E-A947-70E740481C1C}">
                <a14:useLocalDpi xmlns:a14="http://schemas.microsoft.com/office/drawing/2010/main" val="0"/>
              </a:ext>
            </a:extLst>
          </a:blip>
          <a:stretch>
            <a:fillRect/>
          </a:stretch>
        </p:blipFill>
        <p:spPr>
          <a:xfrm>
            <a:off x="7884000" y="0"/>
            <a:ext cx="1256538" cy="1006094"/>
          </a:xfrm>
          <a:prstGeom prst="rect">
            <a:avLst/>
          </a:prstGeom>
        </p:spPr>
      </p:pic>
    </p:spTree>
    <p:extLst>
      <p:ext uri="{BB962C8B-B14F-4D97-AF65-F5344CB8AC3E}">
        <p14:creationId xmlns:p14="http://schemas.microsoft.com/office/powerpoint/2010/main" val="2752052908"/>
      </p:ext>
    </p:extLst>
  </p:cSld>
  <p:clrMap bg1="lt1" tx1="dk1" bg2="lt2" tx2="dk2" accent1="accent1" accent2="accent2" accent3="accent3" accent4="accent4" accent5="accent5" accent6="accent6" hlink="hlink" folHlink="folHlink"/>
  <p:sldLayoutIdLst>
    <p:sldLayoutId id="2147483764" r:id="rId1"/>
    <p:sldLayoutId id="2147483757" r:id="rId2"/>
    <p:sldLayoutId id="2147483758" r:id="rId3"/>
    <p:sldLayoutId id="2147483776" r:id="rId4"/>
  </p:sldLayoutIdLst>
  <p:hf hdr="0" dt="0"/>
  <p:txStyles>
    <p:titleStyle>
      <a:lvl1pPr algn="l" defTabSz="914377"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 userDrawn="1">
          <p15:clr>
            <a:srgbClr val="F26B43"/>
          </p15:clr>
        </p15:guide>
        <p15:guide id="2" pos="336" userDrawn="1">
          <p15:clr>
            <a:srgbClr val="F26B43"/>
          </p15:clr>
        </p15:guide>
        <p15:guide id="3" pos="5664" userDrawn="1">
          <p15:clr>
            <a:srgbClr val="F26B43"/>
          </p15:clr>
        </p15:guide>
        <p15:guide id="7" orient="horz" pos="634" userDrawn="1">
          <p15:clr>
            <a:srgbClr val="F26B43"/>
          </p15:clr>
        </p15:guide>
        <p15:guide id="9" orient="horz" pos="47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image" Target="../media/image14.emf"/><Relationship Id="rId3" Type="http://schemas.openxmlformats.org/officeDocument/2006/relationships/image" Target="../media/image5.png"/><Relationship Id="rId7" Type="http://schemas.openxmlformats.org/officeDocument/2006/relationships/image" Target="../media/image11.emf"/><Relationship Id="rId12" Type="http://schemas.openxmlformats.org/officeDocument/2006/relationships/customXml" Target="../ink/ink9.xml"/><Relationship Id="rId2" Type="http://schemas.openxmlformats.org/officeDocument/2006/relationships/chart" Target="../charts/chart9.xml"/><Relationship Id="rId1" Type="http://schemas.openxmlformats.org/officeDocument/2006/relationships/slideLayout" Target="../slideLayouts/slideLayout6.xml"/><Relationship Id="rId6" Type="http://schemas.openxmlformats.org/officeDocument/2006/relationships/customXml" Target="../ink/ink6.xml"/><Relationship Id="rId11" Type="http://schemas.openxmlformats.org/officeDocument/2006/relationships/image" Target="../media/image13.emf"/><Relationship Id="rId5" Type="http://schemas.openxmlformats.org/officeDocument/2006/relationships/image" Target="../media/image10.emf"/><Relationship Id="rId10" Type="http://schemas.openxmlformats.org/officeDocument/2006/relationships/customXml" Target="../ink/ink8.xml"/><Relationship Id="rId4" Type="http://schemas.openxmlformats.org/officeDocument/2006/relationships/customXml" Target="../ink/ink5.xml"/><Relationship Id="rId9"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6.emf"/><Relationship Id="rId2" Type="http://schemas.openxmlformats.org/officeDocument/2006/relationships/chart" Target="../charts/chart10.xml"/><Relationship Id="rId1" Type="http://schemas.openxmlformats.org/officeDocument/2006/relationships/slideLayout" Target="../slideLayouts/slideLayout6.xml"/><Relationship Id="rId6" Type="http://schemas.openxmlformats.org/officeDocument/2006/relationships/customXml" Target="../ink/ink11.xml"/><Relationship Id="rId5" Type="http://schemas.openxmlformats.org/officeDocument/2006/relationships/image" Target="../media/image15.emf"/><Relationship Id="rId4" Type="http://schemas.openxmlformats.org/officeDocument/2006/relationships/customXml" Target="../ink/ink10.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customXml" Target="../ink/ink14.xml"/><Relationship Id="rId3" Type="http://schemas.openxmlformats.org/officeDocument/2006/relationships/image" Target="../media/image5.png"/><Relationship Id="rId7" Type="http://schemas.openxmlformats.org/officeDocument/2006/relationships/image" Target="../media/image18.emf"/><Relationship Id="rId2" Type="http://schemas.openxmlformats.org/officeDocument/2006/relationships/chart" Target="../charts/chart12.xml"/><Relationship Id="rId1" Type="http://schemas.openxmlformats.org/officeDocument/2006/relationships/slideLayout" Target="../slideLayouts/slideLayout6.xml"/><Relationship Id="rId6" Type="http://schemas.openxmlformats.org/officeDocument/2006/relationships/customXml" Target="../ink/ink13.xml"/><Relationship Id="rId11" Type="http://schemas.openxmlformats.org/officeDocument/2006/relationships/image" Target="../media/image20.emf"/><Relationship Id="rId5" Type="http://schemas.openxmlformats.org/officeDocument/2006/relationships/image" Target="../media/image17.emf"/><Relationship Id="rId10" Type="http://schemas.openxmlformats.org/officeDocument/2006/relationships/customXml" Target="../ink/ink15.xml"/><Relationship Id="rId4" Type="http://schemas.openxmlformats.org/officeDocument/2006/relationships/customXml" Target="../ink/ink12.xml"/><Relationship Id="rId9" Type="http://schemas.openxmlformats.org/officeDocument/2006/relationships/image" Target="../media/image19.emf"/></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3.xml"/><Relationship Id="rId1" Type="http://schemas.openxmlformats.org/officeDocument/2006/relationships/slideLayout" Target="../slideLayouts/slideLayout6.xml"/><Relationship Id="rId5" Type="http://schemas.openxmlformats.org/officeDocument/2006/relationships/image" Target="../media/image21.emf"/><Relationship Id="rId4" Type="http://schemas.openxmlformats.org/officeDocument/2006/relationships/customXml" Target="../ink/ink16.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4.emf"/><Relationship Id="rId2" Type="http://schemas.openxmlformats.org/officeDocument/2006/relationships/chart" Target="../charts/chart15.xml"/><Relationship Id="rId1" Type="http://schemas.openxmlformats.org/officeDocument/2006/relationships/slideLayout" Target="../slideLayouts/slideLayout6.xml"/><Relationship Id="rId6" Type="http://schemas.openxmlformats.org/officeDocument/2006/relationships/customXml" Target="../ink/ink18.xml"/><Relationship Id="rId5" Type="http://schemas.openxmlformats.org/officeDocument/2006/relationships/image" Target="../media/image23.emf"/><Relationship Id="rId4" Type="http://schemas.openxmlformats.org/officeDocument/2006/relationships/customXml" Target="../ink/ink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emf"/><Relationship Id="rId5" Type="http://schemas.openxmlformats.org/officeDocument/2006/relationships/customXml" Target="../ink/ink2.xml"/><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customXml" Target="../ink/ink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chart" Target="../charts/chart7.xml"/><Relationship Id="rId2" Type="http://schemas.openxmlformats.org/officeDocument/2006/relationships/slideLayout" Target="../slideLayouts/slideLayout6.xml"/><Relationship Id="rId1" Type="http://schemas.openxmlformats.org/officeDocument/2006/relationships/tags" Target="../tags/tag27.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4A1583D1-BE19-2E49-8FC5-341B62B3D127}"/>
              </a:ext>
            </a:extLst>
          </p:cNvPr>
          <p:cNvSpPr>
            <a:spLocks noGrp="1"/>
          </p:cNvSpPr>
          <p:nvPr>
            <p:ph type="body" idx="10"/>
          </p:nvPr>
        </p:nvSpPr>
        <p:spPr>
          <a:xfrm>
            <a:off x="540000" y="3562350"/>
            <a:ext cx="7848424" cy="233536"/>
          </a:xfrm>
        </p:spPr>
        <p:txBody>
          <a:bodyPr/>
          <a:lstStyle/>
          <a:p>
            <a:r>
              <a:rPr lang="de-CH" dirty="0"/>
              <a:t>Evaluationsgremium zur Evaluation des Studienprogrammes Bachelor Sportwissenschaft</a:t>
            </a:r>
          </a:p>
          <a:p>
            <a:endParaRPr lang="de-CH" dirty="0"/>
          </a:p>
        </p:txBody>
      </p:sp>
      <p:sp>
        <p:nvSpPr>
          <p:cNvPr id="5" name="Textplatzhalter 4">
            <a:extLst>
              <a:ext uri="{FF2B5EF4-FFF2-40B4-BE49-F238E27FC236}">
                <a16:creationId xmlns:a16="http://schemas.microsoft.com/office/drawing/2014/main" id="{4EBF89F5-D2F1-3341-8149-CE10AC083C2D}"/>
              </a:ext>
            </a:extLst>
          </p:cNvPr>
          <p:cNvSpPr>
            <a:spLocks noGrp="1"/>
          </p:cNvSpPr>
          <p:nvPr>
            <p:ph type="body" idx="12"/>
          </p:nvPr>
        </p:nvSpPr>
        <p:spPr/>
        <p:txBody>
          <a:bodyPr/>
          <a:lstStyle/>
          <a:p>
            <a:r>
              <a:rPr lang="en-US" dirty="0"/>
              <a:t>Universität Bern, </a:t>
            </a:r>
            <a:r>
              <a:rPr lang="en-US" dirty="0" smtClean="0"/>
              <a:t>November </a:t>
            </a:r>
            <a:r>
              <a:rPr lang="en-US" dirty="0"/>
              <a:t>2022</a:t>
            </a:r>
          </a:p>
        </p:txBody>
      </p:sp>
      <p:sp>
        <p:nvSpPr>
          <p:cNvPr id="2" name="Titel 1">
            <a:extLst>
              <a:ext uri="{FF2B5EF4-FFF2-40B4-BE49-F238E27FC236}">
                <a16:creationId xmlns:a16="http://schemas.microsoft.com/office/drawing/2014/main" id="{59315BB6-9CCF-A048-B6C4-FDABDF7DC674}"/>
              </a:ext>
            </a:extLst>
          </p:cNvPr>
          <p:cNvSpPr>
            <a:spLocks noGrp="1"/>
          </p:cNvSpPr>
          <p:nvPr>
            <p:ph type="title"/>
          </p:nvPr>
        </p:nvSpPr>
        <p:spPr/>
        <p:txBody>
          <a:bodyPr/>
          <a:lstStyle/>
          <a:p>
            <a:r>
              <a:rPr lang="de-DE" dirty="0" smtClean="0"/>
              <a:t>Bericht </a:t>
            </a:r>
            <a:r>
              <a:rPr lang="de-DE" dirty="0"/>
              <a:t>zur Evaluation </a:t>
            </a:r>
            <a:br>
              <a:rPr lang="de-DE" dirty="0"/>
            </a:br>
            <a:r>
              <a:rPr lang="de-DE" dirty="0"/>
              <a:t>des S</a:t>
            </a:r>
            <a:r>
              <a:rPr lang="de-CH" dirty="0" err="1"/>
              <a:t>tudienprogramms</a:t>
            </a:r>
            <a:r>
              <a:rPr lang="de-CH" dirty="0"/>
              <a:t> </a:t>
            </a:r>
            <a:br>
              <a:rPr lang="de-CH" dirty="0"/>
            </a:br>
            <a:r>
              <a:rPr lang="de-CH" dirty="0"/>
              <a:t>Bachelor </a:t>
            </a:r>
            <a:r>
              <a:rPr lang="de-CH" dirty="0" smtClean="0"/>
              <a:t>Sportwissenschaft</a:t>
            </a:r>
            <a:endParaRPr lang="de-CH" dirty="0"/>
          </a:p>
        </p:txBody>
      </p:sp>
      <p:sp>
        <p:nvSpPr>
          <p:cNvPr id="7" name="Textfeld 6">
            <a:extLst>
              <a:ext uri="{FF2B5EF4-FFF2-40B4-BE49-F238E27FC236}">
                <a16:creationId xmlns:a16="http://schemas.microsoft.com/office/drawing/2014/main" id="{01D4E215-620F-DB42-88B4-390B54C595EC}"/>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1</a:t>
            </a:r>
          </a:p>
        </p:txBody>
      </p:sp>
      <p:sp>
        <p:nvSpPr>
          <p:cNvPr id="6" name="Titel 1">
            <a:extLst>
              <a:ext uri="{FF2B5EF4-FFF2-40B4-BE49-F238E27FC236}">
                <a16:creationId xmlns:a16="http://schemas.microsoft.com/office/drawing/2014/main" id="{59315BB6-9CCF-A048-B6C4-FDABDF7DC674}"/>
              </a:ext>
            </a:extLst>
          </p:cNvPr>
          <p:cNvSpPr txBox="1">
            <a:spLocks/>
          </p:cNvSpPr>
          <p:nvPr/>
        </p:nvSpPr>
        <p:spPr>
          <a:xfrm>
            <a:off x="539552" y="1635646"/>
            <a:ext cx="7020000" cy="900000"/>
          </a:xfrm>
          <a:prstGeom prst="rect">
            <a:avLst/>
          </a:prstGeom>
        </p:spPr>
        <p:txBody>
          <a:bodyPr vert="horz" wrap="square" lIns="0" tIns="0" rIns="0" bIns="0" rtlCol="0" anchor="b" anchorCtr="0">
            <a:noAutofit/>
          </a:bodyPr>
          <a:lstStyle>
            <a:lvl1pPr algn="l" defTabSz="914400" rtl="0" eaLnBrk="1" latinLnBrk="0" hangingPunct="1">
              <a:lnSpc>
                <a:spcPts val="3200"/>
              </a:lnSpc>
              <a:spcBef>
                <a:spcPct val="0"/>
              </a:spcBef>
              <a:buNone/>
              <a:defRPr sz="2800" kern="1200">
                <a:solidFill>
                  <a:srgbClr val="E6002E"/>
                </a:solidFill>
                <a:latin typeface="Arial" panose="020B0604020202020204" pitchFamily="34" charset="0"/>
                <a:ea typeface="+mj-ea"/>
                <a:cs typeface="Arial" panose="020B0604020202020204" pitchFamily="34" charset="0"/>
              </a:defRPr>
            </a:lvl1pPr>
          </a:lstStyle>
          <a:p>
            <a:r>
              <a:rPr lang="de-DE" sz="2000" i="1" dirty="0" smtClean="0"/>
              <a:t>-Ausführliche Befragungsergebnisse</a:t>
            </a:r>
            <a:endParaRPr lang="de-CH" sz="2000" i="1" dirty="0"/>
          </a:p>
        </p:txBody>
      </p:sp>
    </p:spTree>
    <p:extLst>
      <p:ext uri="{BB962C8B-B14F-4D97-AF65-F5344CB8AC3E}">
        <p14:creationId xmlns:p14="http://schemas.microsoft.com/office/powerpoint/2010/main" val="3554458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a:extLst>
              <a:ext uri="{FF2B5EF4-FFF2-40B4-BE49-F238E27FC236}">
                <a16:creationId xmlns:a16="http://schemas.microsoft.com/office/drawing/2014/main" id="{2DBB8E88-A37A-4508-A15C-5F892B978BE1}"/>
              </a:ext>
            </a:extLst>
          </p:cNvPr>
          <p:cNvGraphicFramePr>
            <a:graphicFrameLocks/>
          </p:cNvGraphicFramePr>
          <p:nvPr>
            <p:extLst>
              <p:ext uri="{D42A27DB-BD31-4B8C-83A1-F6EECF244321}">
                <p14:modId xmlns:p14="http://schemas.microsoft.com/office/powerpoint/2010/main" val="1702373064"/>
              </p:ext>
            </p:extLst>
          </p:nvPr>
        </p:nvGraphicFramePr>
        <p:xfrm>
          <a:off x="323528"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a:t>Fragen zum Studienaufbau</a:t>
            </a:r>
            <a:endParaRPr lang="en-US" dirty="0"/>
          </a:p>
        </p:txBody>
      </p:sp>
      <p:sp>
        <p:nvSpPr>
          <p:cNvPr id="3" name="Textplatzhalter 2"/>
          <p:cNvSpPr>
            <a:spLocks noGrp="1"/>
          </p:cNvSpPr>
          <p:nvPr>
            <p:ph type="body" idx="11"/>
          </p:nvPr>
        </p:nvSpPr>
        <p:spPr/>
        <p:txBody>
          <a:bodyPr/>
          <a:lstStyle/>
          <a:p>
            <a:pPr>
              <a:lnSpc>
                <a:spcPct val="100000"/>
              </a:lnSpc>
            </a:pPr>
            <a:r>
              <a:rPr lang="de-CH" sz="1400" dirty="0" smtClean="0">
                <a:effectLst/>
                <a:latin typeface="Arial" panose="020B0604020202020204" pitchFamily="34" charset="0"/>
                <a:ea typeface="Calibri" panose="020F0502020204030204" pitchFamily="34" charset="0"/>
              </a:rPr>
              <a:t>Wie </a:t>
            </a:r>
            <a:r>
              <a:rPr lang="de-CH" sz="1400" dirty="0">
                <a:effectLst/>
                <a:latin typeface="Arial" panose="020B0604020202020204" pitchFamily="34" charset="0"/>
                <a:ea typeface="Calibri" panose="020F0502020204030204" pitchFamily="34" charset="0"/>
              </a:rPr>
              <a:t>zufrieden sind Sie mit Blick auf den </a:t>
            </a:r>
            <a:br>
              <a:rPr lang="de-CH" sz="1400" dirty="0">
                <a:effectLst/>
                <a:latin typeface="Arial" panose="020B0604020202020204" pitchFamily="34" charset="0"/>
                <a:ea typeface="Calibri" panose="020F0502020204030204" pitchFamily="34" charset="0"/>
              </a:rPr>
            </a:br>
            <a:r>
              <a:rPr lang="de-CH" sz="1400" b="1" dirty="0" err="1">
                <a:effectLst/>
                <a:latin typeface="Arial" panose="020B0604020202020204" pitchFamily="34" charset="0"/>
                <a:ea typeface="Calibri" panose="020F0502020204030204" pitchFamily="34" charset="0"/>
              </a:rPr>
              <a:t>BSc</a:t>
            </a:r>
            <a:r>
              <a:rPr lang="de-CH" sz="1400" b="1" dirty="0">
                <a:effectLst/>
                <a:latin typeface="Arial" panose="020B0604020202020204" pitchFamily="34" charset="0"/>
                <a:ea typeface="Calibri" panose="020F0502020204030204" pitchFamily="34" charset="0"/>
              </a:rPr>
              <a:t>-Sportwissenschaft</a:t>
            </a:r>
            <a:r>
              <a:rPr lang="de-CH" sz="1400" dirty="0">
                <a:effectLst/>
                <a:latin typeface="Arial" panose="020B0604020202020204" pitchFamily="34" charset="0"/>
                <a:ea typeface="Calibri" panose="020F0502020204030204" pitchFamily="34" charset="0"/>
              </a:rPr>
              <a:t> im Allgemeinen mit…</a:t>
            </a:r>
            <a:endParaRPr lang="en-US" sz="2000" dirty="0"/>
          </a:p>
        </p:txBody>
      </p:sp>
      <p:graphicFrame>
        <p:nvGraphicFramePr>
          <p:cNvPr id="8" name="Tabelle 7">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879975650"/>
              </p:ext>
            </p:extLst>
          </p:nvPr>
        </p:nvGraphicFramePr>
        <p:xfrm>
          <a:off x="344057" y="3516440"/>
          <a:ext cx="7056780" cy="1573440"/>
        </p:xfrm>
        <a:graphic>
          <a:graphicData uri="http://schemas.openxmlformats.org/drawingml/2006/table">
            <a:tbl>
              <a:tblPr>
                <a:tableStyleId>{5C22544A-7EE6-4342-B048-85BDC9FD1C3A}</a:tableStyleId>
              </a:tblPr>
              <a:tblGrid>
                <a:gridCol w="576061">
                  <a:extLst>
                    <a:ext uri="{9D8B030D-6E8A-4147-A177-3AD203B41FA5}">
                      <a16:colId xmlns:a16="http://schemas.microsoft.com/office/drawing/2014/main" val="2168168142"/>
                    </a:ext>
                  </a:extLst>
                </a:gridCol>
                <a:gridCol w="925817">
                  <a:extLst>
                    <a:ext uri="{9D8B030D-6E8A-4147-A177-3AD203B41FA5}">
                      <a16:colId xmlns:a16="http://schemas.microsoft.com/office/drawing/2014/main" val="1825202604"/>
                    </a:ext>
                  </a:extLst>
                </a:gridCol>
                <a:gridCol w="925817">
                  <a:extLst>
                    <a:ext uri="{9D8B030D-6E8A-4147-A177-3AD203B41FA5}">
                      <a16:colId xmlns:a16="http://schemas.microsoft.com/office/drawing/2014/main" val="4168369067"/>
                    </a:ext>
                  </a:extLst>
                </a:gridCol>
                <a:gridCol w="925817">
                  <a:extLst>
                    <a:ext uri="{9D8B030D-6E8A-4147-A177-3AD203B41FA5}">
                      <a16:colId xmlns:a16="http://schemas.microsoft.com/office/drawing/2014/main" val="3528500954"/>
                    </a:ext>
                  </a:extLst>
                </a:gridCol>
                <a:gridCol w="925817">
                  <a:extLst>
                    <a:ext uri="{9D8B030D-6E8A-4147-A177-3AD203B41FA5}">
                      <a16:colId xmlns:a16="http://schemas.microsoft.com/office/drawing/2014/main" val="843519121"/>
                    </a:ext>
                  </a:extLst>
                </a:gridCol>
                <a:gridCol w="925817">
                  <a:extLst>
                    <a:ext uri="{9D8B030D-6E8A-4147-A177-3AD203B41FA5}">
                      <a16:colId xmlns:a16="http://schemas.microsoft.com/office/drawing/2014/main" val="2985924921"/>
                    </a:ext>
                  </a:extLst>
                </a:gridCol>
                <a:gridCol w="925817">
                  <a:extLst>
                    <a:ext uri="{9D8B030D-6E8A-4147-A177-3AD203B41FA5}">
                      <a16:colId xmlns:a16="http://schemas.microsoft.com/office/drawing/2014/main" val="3446441481"/>
                    </a:ext>
                  </a:extLst>
                </a:gridCol>
                <a:gridCol w="925817">
                  <a:extLst>
                    <a:ext uri="{9D8B030D-6E8A-4147-A177-3AD203B41FA5}">
                      <a16:colId xmlns:a16="http://schemas.microsoft.com/office/drawing/2014/main" val="3612635678"/>
                    </a:ext>
                  </a:extLst>
                </a:gridCol>
              </a:tblGrid>
              <a:tr h="324000">
                <a:tc>
                  <a:txBody>
                    <a:bodyPr/>
                    <a:lstStyle/>
                    <a:p>
                      <a:pPr algn="r"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dem gesamten Studienaufbau unterteilt nach Propädeutikum und </a:t>
                      </a:r>
                    </a:p>
                    <a:p>
                      <a:pPr algn="ctr" fontAlgn="b"/>
                      <a:r>
                        <a:rPr lang="de-CH" sz="800" b="0" i="0" u="none" strike="noStrike" dirty="0">
                          <a:effectLst/>
                          <a:latin typeface="Arial" panose="020B0604020202020204" pitchFamily="34" charset="0"/>
                        </a:rPr>
                        <a:t>2. Studien-abschnitt?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Abfolge und inhaltlichen Abstimmung der </a:t>
                      </a:r>
                      <a:r>
                        <a:rPr lang="de-CH" sz="800" b="0" i="0" u="none" strike="noStrike" dirty="0" err="1">
                          <a:effectLst/>
                          <a:latin typeface="Arial" panose="020B0604020202020204" pitchFamily="34" charset="0"/>
                        </a:rPr>
                        <a:t>Lehrver-anstaltungen</a:t>
                      </a:r>
                      <a:r>
                        <a:rPr lang="de-CH" sz="800" b="0" i="0" u="none" strike="noStrike" dirty="0">
                          <a:effectLst/>
                          <a:latin typeface="Arial" panose="020B0604020202020204" pitchFamily="34" charset="0"/>
                        </a:rPr>
                        <a:t> im Propädeutikum?</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inhaltlichen Ausrichtung des Propädeutikums zur Vorbereitung auf die Studieninhalte im </a:t>
                      </a:r>
                    </a:p>
                    <a:p>
                      <a:pPr algn="ctr" fontAlgn="b"/>
                      <a:r>
                        <a:rPr lang="de-CH" sz="800" b="0" i="0" u="none" strike="noStrike" dirty="0">
                          <a:effectLst/>
                          <a:latin typeface="Arial" panose="020B0604020202020204" pitchFamily="34" charset="0"/>
                        </a:rPr>
                        <a:t>2. Studien-abschnitt?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Abfolge und inhaltlichen Abstimmung der </a:t>
                      </a:r>
                      <a:r>
                        <a:rPr lang="de-CH" sz="800" b="0" i="0" u="none" strike="noStrike" dirty="0" err="1">
                          <a:effectLst/>
                          <a:latin typeface="Arial" panose="020B0604020202020204" pitchFamily="34" charset="0"/>
                        </a:rPr>
                        <a:t>Lehrver-anstaltungen</a:t>
                      </a:r>
                      <a:r>
                        <a:rPr lang="de-CH" sz="800" b="0" i="0" u="none" strike="noStrike" dirty="0">
                          <a:effectLst/>
                          <a:latin typeface="Arial" panose="020B0604020202020204" pitchFamily="34" charset="0"/>
                        </a:rPr>
                        <a:t> im 2. Studienabschnitt?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Vielfalt der Veranstaltungsformen im Studien-programm (Vor-lesung, Seminar, Praxisveranstaltung etc.)?</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Verknüpfung von Theorie-veranstaltungen UND Praxis-veranstaltungen?</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 der Verknüpfung von Theorie und Praxis INNERHALB einer Veranstaltung?</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1.5</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190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167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154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177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91%</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96%</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94%</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87%</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85%</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9" name="Grafik 8">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443958"/>
            <a:ext cx="1404489" cy="504056"/>
          </a:xfrm>
          <a:prstGeom prst="rect">
            <a:avLst/>
          </a:prstGeom>
        </p:spPr>
      </p:pic>
      <p:sp>
        <p:nvSpPr>
          <p:cNvPr id="7" name="Rechteck 6"/>
          <p:cNvSpPr/>
          <p:nvPr/>
        </p:nvSpPr>
        <p:spPr>
          <a:xfrm rot="20374808">
            <a:off x="81731" y="667999"/>
            <a:ext cx="316112"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3</a:t>
            </a:r>
            <a:endParaRPr lang="de-CH" b="1" dirty="0">
              <a:solidFill>
                <a:schemeClr val="accent4">
                  <a:lumMod val="75000"/>
                </a:schemeClr>
              </a:solidFill>
              <a:latin typeface="Bradley Hand ITC" panose="03070402050302030203" pitchFamily="66" charset="0"/>
            </a:endParaRPr>
          </a:p>
        </p:txBody>
      </p:sp>
      <mc:AlternateContent xmlns:mc="http://schemas.openxmlformats.org/markup-compatibility/2006" xmlns:p14="http://schemas.microsoft.com/office/powerpoint/2010/main">
        <mc:Choice Requires="p14">
          <p:contentPart p14:bwMode="auto" r:id="rId4">
            <p14:nvContentPartPr>
              <p14:cNvPr id="6" name="Freihand 5"/>
              <p14:cNvContentPartPr/>
              <p14:nvPr/>
            </p14:nvContentPartPr>
            <p14:xfrm>
              <a:off x="3041306" y="4493870"/>
              <a:ext cx="383760" cy="503280"/>
            </p14:xfrm>
          </p:contentPart>
        </mc:Choice>
        <mc:Fallback xmlns="">
          <p:pic>
            <p:nvPicPr>
              <p:cNvPr id="6" name="Freihand 5"/>
              <p:cNvPicPr/>
              <p:nvPr/>
            </p:nvPicPr>
            <p:blipFill>
              <a:blip r:embed="rId5"/>
              <a:stretch>
                <a:fillRect/>
              </a:stretch>
            </p:blipFill>
            <p:spPr>
              <a:xfrm>
                <a:off x="2993426" y="4397750"/>
                <a:ext cx="479880" cy="695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Freihand 10"/>
              <p14:cNvContentPartPr/>
              <p14:nvPr/>
            </p14:nvContentPartPr>
            <p14:xfrm>
              <a:off x="4855346" y="4485650"/>
              <a:ext cx="338400" cy="528480"/>
            </p14:xfrm>
          </p:contentPart>
        </mc:Choice>
        <mc:Fallback xmlns="">
          <p:pic>
            <p:nvPicPr>
              <p:cNvPr id="11" name="Freihand 10"/>
              <p:cNvPicPr/>
              <p:nvPr/>
            </p:nvPicPr>
            <p:blipFill>
              <a:blip r:embed="rId7"/>
              <a:stretch>
                <a:fillRect/>
              </a:stretch>
            </p:blipFill>
            <p:spPr>
              <a:xfrm>
                <a:off x="4807106" y="4389890"/>
                <a:ext cx="434520" cy="720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Freihand 11"/>
              <p14:cNvContentPartPr/>
              <p14:nvPr/>
            </p14:nvContentPartPr>
            <p14:xfrm>
              <a:off x="1237706" y="4970606"/>
              <a:ext cx="313560" cy="720"/>
            </p14:xfrm>
          </p:contentPart>
        </mc:Choice>
        <mc:Fallback xmlns="">
          <p:pic>
            <p:nvPicPr>
              <p:cNvPr id="12" name="Freihand 11"/>
              <p:cNvPicPr/>
              <p:nvPr/>
            </p:nvPicPr>
            <p:blipFill>
              <a:blip r:embed="rId9"/>
              <a:stretch>
                <a:fillRect/>
              </a:stretch>
            </p:blipFill>
            <p:spPr>
              <a:xfrm>
                <a:off x="1189826" y="4874846"/>
                <a:ext cx="409320" cy="192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Freihand 12"/>
              <p14:cNvContentPartPr/>
              <p14:nvPr/>
            </p14:nvContentPartPr>
            <p14:xfrm>
              <a:off x="2117186" y="4980686"/>
              <a:ext cx="323280" cy="17280"/>
            </p14:xfrm>
          </p:contentPart>
        </mc:Choice>
        <mc:Fallback xmlns="">
          <p:pic>
            <p:nvPicPr>
              <p:cNvPr id="13" name="Freihand 12"/>
              <p:cNvPicPr/>
              <p:nvPr/>
            </p:nvPicPr>
            <p:blipFill>
              <a:blip r:embed="rId11"/>
              <a:stretch>
                <a:fillRect/>
              </a:stretch>
            </p:blipFill>
            <p:spPr>
              <a:xfrm>
                <a:off x="2068946" y="4884926"/>
                <a:ext cx="41940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Freihand 13"/>
              <p14:cNvContentPartPr/>
              <p14:nvPr/>
            </p14:nvContentPartPr>
            <p14:xfrm>
              <a:off x="4011146" y="4992926"/>
              <a:ext cx="303120" cy="20160"/>
            </p14:xfrm>
          </p:contentPart>
        </mc:Choice>
        <mc:Fallback xmlns="">
          <p:pic>
            <p:nvPicPr>
              <p:cNvPr id="14" name="Freihand 13"/>
              <p:cNvPicPr/>
              <p:nvPr/>
            </p:nvPicPr>
            <p:blipFill>
              <a:blip r:embed="rId13"/>
              <a:stretch>
                <a:fillRect/>
              </a:stretch>
            </p:blipFill>
            <p:spPr>
              <a:xfrm>
                <a:off x="3963266" y="4896806"/>
                <a:ext cx="399240" cy="212040"/>
              </a:xfrm>
              <a:prstGeom prst="rect">
                <a:avLst/>
              </a:prstGeom>
            </p:spPr>
          </p:pic>
        </mc:Fallback>
      </mc:AlternateContent>
    </p:spTree>
    <p:extLst>
      <p:ext uri="{BB962C8B-B14F-4D97-AF65-F5344CB8AC3E}">
        <p14:creationId xmlns:p14="http://schemas.microsoft.com/office/powerpoint/2010/main" val="5511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a:extLst>
              <a:ext uri="{FF2B5EF4-FFF2-40B4-BE49-F238E27FC236}">
                <a16:creationId xmlns:a16="http://schemas.microsoft.com/office/drawing/2014/main" id="{8E7E7B8B-EF9A-4522-8988-F34FB29B70FB}"/>
              </a:ext>
            </a:extLst>
          </p:cNvPr>
          <p:cNvGraphicFramePr>
            <a:graphicFrameLocks/>
          </p:cNvGraphicFramePr>
          <p:nvPr>
            <p:extLst>
              <p:ext uri="{D42A27DB-BD31-4B8C-83A1-F6EECF244321}">
                <p14:modId xmlns:p14="http://schemas.microsoft.com/office/powerpoint/2010/main" val="1302654553"/>
              </p:ext>
            </p:extLst>
          </p:nvPr>
        </p:nvGraphicFramePr>
        <p:xfrm>
          <a:off x="323528"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a:t>Fragen </a:t>
            </a:r>
            <a:r>
              <a:rPr lang="de-CH" dirty="0" smtClean="0"/>
              <a:t>zur Studierbarkeit</a:t>
            </a:r>
            <a:endParaRPr lang="en-US" dirty="0"/>
          </a:p>
        </p:txBody>
      </p:sp>
      <p:sp>
        <p:nvSpPr>
          <p:cNvPr id="3" name="Textplatzhalter 2"/>
          <p:cNvSpPr>
            <a:spLocks noGrp="1"/>
          </p:cNvSpPr>
          <p:nvPr>
            <p:ph type="body" idx="11"/>
          </p:nvPr>
        </p:nvSpPr>
        <p:spPr/>
        <p:txBody>
          <a:bodyPr/>
          <a:lstStyle/>
          <a:p>
            <a:pPr>
              <a:lnSpc>
                <a:spcPct val="100000"/>
              </a:lnSpc>
            </a:pPr>
            <a:r>
              <a:rPr lang="de-DE" sz="1400" dirty="0" smtClean="0">
                <a:ea typeface="Calibri" panose="020F0502020204030204" pitchFamily="34" charset="0"/>
              </a:rPr>
              <a:t>Wie </a:t>
            </a:r>
            <a:r>
              <a:rPr lang="de-DE" sz="1400" dirty="0">
                <a:ea typeface="Calibri" panose="020F0502020204030204" pitchFamily="34" charset="0"/>
              </a:rPr>
              <a:t>beurteilen Sie die folgenden Aspekte </a:t>
            </a:r>
            <a:endParaRPr lang="de-DE" sz="1400" dirty="0" smtClean="0">
              <a:ea typeface="Calibri" panose="020F0502020204030204" pitchFamily="34" charset="0"/>
            </a:endParaRPr>
          </a:p>
          <a:p>
            <a:pPr>
              <a:lnSpc>
                <a:spcPct val="100000"/>
              </a:lnSpc>
            </a:pPr>
            <a:r>
              <a:rPr lang="de-DE" sz="1400" dirty="0" smtClean="0">
                <a:ea typeface="Calibri" panose="020F0502020204030204" pitchFamily="34" charset="0"/>
              </a:rPr>
              <a:t>des </a:t>
            </a:r>
            <a:r>
              <a:rPr lang="de-DE" sz="1400" b="1" dirty="0" err="1">
                <a:ea typeface="Calibri" panose="020F0502020204030204" pitchFamily="34" charset="0"/>
              </a:rPr>
              <a:t>BSc</a:t>
            </a:r>
            <a:r>
              <a:rPr lang="de-DE" sz="1400" b="1" dirty="0">
                <a:ea typeface="Calibri" panose="020F0502020204030204" pitchFamily="34" charset="0"/>
              </a:rPr>
              <a:t>-Sportwissenschaft</a:t>
            </a:r>
            <a:r>
              <a:rPr lang="de-DE" sz="1400" dirty="0">
                <a:ea typeface="Calibri" panose="020F0502020204030204" pitchFamily="34" charset="0"/>
              </a:rPr>
              <a:t> insgesamt?</a:t>
            </a:r>
            <a:endParaRPr lang="en-US" sz="2000" dirty="0"/>
          </a:p>
        </p:txBody>
      </p:sp>
      <p:graphicFrame>
        <p:nvGraphicFramePr>
          <p:cNvPr id="8" name="Tabelle 7">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3829316918"/>
              </p:ext>
            </p:extLst>
          </p:nvPr>
        </p:nvGraphicFramePr>
        <p:xfrm>
          <a:off x="344057" y="3543974"/>
          <a:ext cx="7036255" cy="1044000"/>
        </p:xfrm>
        <a:graphic>
          <a:graphicData uri="http://schemas.openxmlformats.org/drawingml/2006/table">
            <a:tbl>
              <a:tblPr>
                <a:tableStyleId>{5C22544A-7EE6-4342-B048-85BDC9FD1C3A}</a:tableStyleId>
              </a:tblPr>
              <a:tblGrid>
                <a:gridCol w="576061">
                  <a:extLst>
                    <a:ext uri="{9D8B030D-6E8A-4147-A177-3AD203B41FA5}">
                      <a16:colId xmlns:a16="http://schemas.microsoft.com/office/drawing/2014/main" val="2168168142"/>
                    </a:ext>
                  </a:extLst>
                </a:gridCol>
                <a:gridCol w="2153398">
                  <a:extLst>
                    <a:ext uri="{9D8B030D-6E8A-4147-A177-3AD203B41FA5}">
                      <a16:colId xmlns:a16="http://schemas.microsoft.com/office/drawing/2014/main" val="1825202604"/>
                    </a:ext>
                  </a:extLst>
                </a:gridCol>
                <a:gridCol w="2153398">
                  <a:extLst>
                    <a:ext uri="{9D8B030D-6E8A-4147-A177-3AD203B41FA5}">
                      <a16:colId xmlns:a16="http://schemas.microsoft.com/office/drawing/2014/main" val="4168369067"/>
                    </a:ext>
                  </a:extLst>
                </a:gridCol>
                <a:gridCol w="2153398">
                  <a:extLst>
                    <a:ext uri="{9D8B030D-6E8A-4147-A177-3AD203B41FA5}">
                      <a16:colId xmlns:a16="http://schemas.microsoft.com/office/drawing/2014/main" val="3528500954"/>
                    </a:ext>
                  </a:extLst>
                </a:gridCol>
              </a:tblGrid>
              <a:tr h="324000">
                <a:tc>
                  <a:txBody>
                    <a:bodyPr/>
                    <a:lstStyle/>
                    <a:p>
                      <a:pPr algn="r"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Das Anforderungsniveau der theoretischen Lehrveranstaltungen ist…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Das Anforderungsniveau der sportpraktisch-methodischen Lehrveranstaltungen ist…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Der Anteil englischsprachiger Lehrveranstaltungen ist…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-0,4</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191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150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r>
                        <a:rPr lang="de-CH" sz="1000" b="0" u="none" strike="noStrike" dirty="0" smtClean="0">
                          <a:effectLst/>
                          <a:latin typeface="Arial" panose="020B0604020202020204" pitchFamily="34" charset="0"/>
                          <a:cs typeface="Arial" panose="020B0604020202020204" pitchFamily="34" charset="0"/>
                        </a:rPr>
                        <a:t>=</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74%</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62%</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55%</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9" name="Grafik 8">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011910"/>
            <a:ext cx="1404489" cy="504056"/>
          </a:xfrm>
          <a:prstGeom prst="rect">
            <a:avLst/>
          </a:prstGeom>
        </p:spPr>
      </p:pic>
      <p:sp>
        <p:nvSpPr>
          <p:cNvPr id="7" name="Rechteck 6"/>
          <p:cNvSpPr/>
          <p:nvPr/>
        </p:nvSpPr>
        <p:spPr>
          <a:xfrm rot="20374808">
            <a:off x="-11243" y="667999"/>
            <a:ext cx="502061"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4.1</a:t>
            </a:r>
            <a:endParaRPr lang="de-CH" b="1" dirty="0">
              <a:solidFill>
                <a:schemeClr val="accent4">
                  <a:lumMod val="75000"/>
                </a:schemeClr>
              </a:solidFill>
              <a:latin typeface="Bradley Hand ITC" panose="03070402050302030203" pitchFamily="66" charset="0"/>
            </a:endParaRPr>
          </a:p>
        </p:txBody>
      </p:sp>
      <p:sp>
        <p:nvSpPr>
          <p:cNvPr id="11" name="Ellipse 10"/>
          <p:cNvSpPr/>
          <p:nvPr/>
        </p:nvSpPr>
        <p:spPr>
          <a:xfrm rot="16200000">
            <a:off x="3023828" y="951570"/>
            <a:ext cx="288032" cy="30963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bgerundetes Rechteck 11"/>
          <p:cNvSpPr/>
          <p:nvPr/>
        </p:nvSpPr>
        <p:spPr>
          <a:xfrm rot="16200000">
            <a:off x="8202119" y="3406130"/>
            <a:ext cx="308606" cy="13761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4">
            <p14:nvContentPartPr>
              <p14:cNvPr id="4" name="Freihand 3"/>
              <p14:cNvContentPartPr/>
              <p14:nvPr/>
            </p14:nvContentPartPr>
            <p14:xfrm>
              <a:off x="5668166" y="3702590"/>
              <a:ext cx="1399680" cy="110160"/>
            </p14:xfrm>
          </p:contentPart>
        </mc:Choice>
        <mc:Fallback xmlns="">
          <p:pic>
            <p:nvPicPr>
              <p:cNvPr id="4" name="Freihand 3"/>
              <p:cNvPicPr/>
              <p:nvPr/>
            </p:nvPicPr>
            <p:blipFill>
              <a:blip r:embed="rId5"/>
              <a:stretch>
                <a:fillRect/>
              </a:stretch>
            </p:blipFill>
            <p:spPr>
              <a:xfrm>
                <a:off x="5620286" y="3606830"/>
                <a:ext cx="1495440" cy="302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Freihand 12"/>
              <p14:cNvContentPartPr/>
              <p14:nvPr/>
            </p14:nvContentPartPr>
            <p14:xfrm>
              <a:off x="6189086" y="3967910"/>
              <a:ext cx="383400" cy="9720"/>
            </p14:xfrm>
          </p:contentPart>
        </mc:Choice>
        <mc:Fallback xmlns="">
          <p:pic>
            <p:nvPicPr>
              <p:cNvPr id="13" name="Freihand 12"/>
              <p:cNvPicPr/>
              <p:nvPr/>
            </p:nvPicPr>
            <p:blipFill>
              <a:blip r:embed="rId7"/>
              <a:stretch>
                <a:fillRect/>
              </a:stretch>
            </p:blipFill>
            <p:spPr>
              <a:xfrm>
                <a:off x="6140846" y="3871790"/>
                <a:ext cx="479880" cy="201960"/>
              </a:xfrm>
              <a:prstGeom prst="rect">
                <a:avLst/>
              </a:prstGeom>
            </p:spPr>
          </p:pic>
        </mc:Fallback>
      </mc:AlternateContent>
    </p:spTree>
    <p:extLst>
      <p:ext uri="{BB962C8B-B14F-4D97-AF65-F5344CB8AC3E}">
        <p14:creationId xmlns:p14="http://schemas.microsoft.com/office/powerpoint/2010/main" val="211473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a:extLst>
              <a:ext uri="{FF2B5EF4-FFF2-40B4-BE49-F238E27FC236}">
                <a16:creationId xmlns:a16="http://schemas.microsoft.com/office/drawing/2014/main" id="{2DBB8E88-A37A-4508-A15C-5F892B978BE1}"/>
              </a:ext>
            </a:extLst>
          </p:cNvPr>
          <p:cNvGraphicFramePr>
            <a:graphicFrameLocks/>
          </p:cNvGraphicFramePr>
          <p:nvPr>
            <p:extLst>
              <p:ext uri="{D42A27DB-BD31-4B8C-83A1-F6EECF244321}">
                <p14:modId xmlns:p14="http://schemas.microsoft.com/office/powerpoint/2010/main" val="2156088212"/>
              </p:ext>
            </p:extLst>
          </p:nvPr>
        </p:nvGraphicFramePr>
        <p:xfrm>
          <a:off x="323528" y="1347614"/>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a:t>Fragen zur </a:t>
            </a:r>
            <a:r>
              <a:rPr lang="de-CH" dirty="0" smtClean="0"/>
              <a:t>Studierbarkeit</a:t>
            </a:r>
            <a:endParaRPr lang="en-US" dirty="0"/>
          </a:p>
        </p:txBody>
      </p:sp>
      <p:sp>
        <p:nvSpPr>
          <p:cNvPr id="3" name="Textplatzhalter 2"/>
          <p:cNvSpPr>
            <a:spLocks noGrp="1"/>
          </p:cNvSpPr>
          <p:nvPr>
            <p:ph type="body" idx="11"/>
          </p:nvPr>
        </p:nvSpPr>
        <p:spPr/>
        <p:txBody>
          <a:bodyPr/>
          <a:lstStyle/>
          <a:p>
            <a:pPr>
              <a:lnSpc>
                <a:spcPct val="100000"/>
              </a:lnSpc>
            </a:pPr>
            <a:r>
              <a:rPr lang="de-CH" sz="1400" dirty="0" smtClean="0"/>
              <a:t>Inwieweit </a:t>
            </a:r>
            <a:r>
              <a:rPr lang="de-CH" sz="1400" dirty="0"/>
              <a:t>stimmen Sie mit Blick auf den </a:t>
            </a:r>
            <a:r>
              <a:rPr lang="de-CH" sz="1400" dirty="0" smtClean="0"/>
              <a:t/>
            </a:r>
            <a:br>
              <a:rPr lang="de-CH" sz="1400" dirty="0" smtClean="0"/>
            </a:br>
            <a:r>
              <a:rPr lang="de-CH" sz="1400" b="1" dirty="0" err="1" smtClean="0"/>
              <a:t>BSc</a:t>
            </a:r>
            <a:r>
              <a:rPr lang="de-CH" sz="1400" b="1" dirty="0" smtClean="0"/>
              <a:t>-Sportwissenschaft</a:t>
            </a:r>
            <a:r>
              <a:rPr lang="de-CH" sz="1400" dirty="0" smtClean="0"/>
              <a:t> </a:t>
            </a:r>
            <a:r>
              <a:rPr lang="de-CH" sz="1400" dirty="0"/>
              <a:t>den folgenden Aussagen zu?</a:t>
            </a:r>
            <a:endParaRPr lang="en-US" sz="1400" dirty="0"/>
          </a:p>
        </p:txBody>
      </p:sp>
      <p:graphicFrame>
        <p:nvGraphicFramePr>
          <p:cNvPr id="5" name="Tabelle 4">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2550202849"/>
              </p:ext>
            </p:extLst>
          </p:nvPr>
        </p:nvGraphicFramePr>
        <p:xfrm>
          <a:off x="344057" y="3651870"/>
          <a:ext cx="7036255" cy="1217205"/>
        </p:xfrm>
        <a:graphic>
          <a:graphicData uri="http://schemas.openxmlformats.org/drawingml/2006/table">
            <a:tbl>
              <a:tblPr>
                <a:tableStyleId>{5C22544A-7EE6-4342-B048-85BDC9FD1C3A}</a:tableStyleId>
              </a:tblPr>
              <a:tblGrid>
                <a:gridCol w="555535">
                  <a:extLst>
                    <a:ext uri="{9D8B030D-6E8A-4147-A177-3AD203B41FA5}">
                      <a16:colId xmlns:a16="http://schemas.microsoft.com/office/drawing/2014/main" val="2168168142"/>
                    </a:ext>
                  </a:extLst>
                </a:gridCol>
                <a:gridCol w="1620180">
                  <a:extLst>
                    <a:ext uri="{9D8B030D-6E8A-4147-A177-3AD203B41FA5}">
                      <a16:colId xmlns:a16="http://schemas.microsoft.com/office/drawing/2014/main" val="1825202604"/>
                    </a:ext>
                  </a:extLst>
                </a:gridCol>
                <a:gridCol w="1620180">
                  <a:extLst>
                    <a:ext uri="{9D8B030D-6E8A-4147-A177-3AD203B41FA5}">
                      <a16:colId xmlns:a16="http://schemas.microsoft.com/office/drawing/2014/main" val="4168369067"/>
                    </a:ext>
                  </a:extLst>
                </a:gridCol>
                <a:gridCol w="1620180">
                  <a:extLst>
                    <a:ext uri="{9D8B030D-6E8A-4147-A177-3AD203B41FA5}">
                      <a16:colId xmlns:a16="http://schemas.microsoft.com/office/drawing/2014/main" val="3528500954"/>
                    </a:ext>
                  </a:extLst>
                </a:gridCol>
                <a:gridCol w="1620180">
                  <a:extLst>
                    <a:ext uri="{9D8B030D-6E8A-4147-A177-3AD203B41FA5}">
                      <a16:colId xmlns:a16="http://schemas.microsoft.com/office/drawing/2014/main" val="843519121"/>
                    </a:ext>
                  </a:extLst>
                </a:gridCol>
              </a:tblGrid>
              <a:tr h="324000">
                <a:tc>
                  <a:txBody>
                    <a:bodyPr/>
                    <a:lstStyle/>
                    <a:p>
                      <a:pPr algn="r"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In der Regel ist es möglich, in allen im Semester vorgesehenen Pflichtveranstaltungen einen Kursplatz zu bekommen.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Die Pflichtveranstaltungen sind so gelegt, dass sie sich zeitlich nicht überschneiden.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Die Pflichtveranstaltungen sind so organisiert, dass das Wechseln zwischen den Veranstaltungsorten zeitlich möglich ist.</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Die Pflichtveranstaltungen sind so gelegt, dass ausreichend Zeit für Vor- und Nachbereitung bleibt.</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0,5</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1,5</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65%</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95%</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84%</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92%</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6" name="Grafik 5">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227934"/>
            <a:ext cx="1404489" cy="504056"/>
          </a:xfrm>
          <a:prstGeom prst="rect">
            <a:avLst/>
          </a:prstGeom>
        </p:spPr>
      </p:pic>
      <p:sp>
        <p:nvSpPr>
          <p:cNvPr id="7" name="Rechteck 6"/>
          <p:cNvSpPr/>
          <p:nvPr/>
        </p:nvSpPr>
        <p:spPr>
          <a:xfrm rot="20374808">
            <a:off x="-20060" y="667999"/>
            <a:ext cx="519694"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4.2</a:t>
            </a:r>
            <a:endParaRPr lang="de-CH" b="1" dirty="0">
              <a:solidFill>
                <a:schemeClr val="accent4">
                  <a:lumMod val="75000"/>
                </a:schemeClr>
              </a:solidFill>
              <a:latin typeface="Bradley Hand ITC" panose="03070402050302030203" pitchFamily="66" charset="0"/>
            </a:endParaRPr>
          </a:p>
        </p:txBody>
      </p:sp>
      <p:sp>
        <p:nvSpPr>
          <p:cNvPr id="9" name="Ellipse 8"/>
          <p:cNvSpPr/>
          <p:nvPr/>
        </p:nvSpPr>
        <p:spPr>
          <a:xfrm>
            <a:off x="1115616" y="1203598"/>
            <a:ext cx="1152128" cy="24482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5728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a:extLst>
              <a:ext uri="{FF2B5EF4-FFF2-40B4-BE49-F238E27FC236}">
                <a16:creationId xmlns:a16="http://schemas.microsoft.com/office/drawing/2014/main" id="{2DBB8E88-A37A-4508-A15C-5F892B978BE1}"/>
              </a:ext>
            </a:extLst>
          </p:cNvPr>
          <p:cNvGraphicFramePr>
            <a:graphicFrameLocks/>
          </p:cNvGraphicFramePr>
          <p:nvPr>
            <p:extLst>
              <p:ext uri="{D42A27DB-BD31-4B8C-83A1-F6EECF244321}">
                <p14:modId xmlns:p14="http://schemas.microsoft.com/office/powerpoint/2010/main" val="329328838"/>
              </p:ext>
            </p:extLst>
          </p:nvPr>
        </p:nvGraphicFramePr>
        <p:xfrm>
          <a:off x="323528"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a:t>Fragen über Erwartungen und </a:t>
            </a:r>
            <a:r>
              <a:rPr lang="de-CH" dirty="0" smtClean="0"/>
              <a:t>Zufriedenheit</a:t>
            </a:r>
            <a:endParaRPr lang="en-US" dirty="0"/>
          </a:p>
        </p:txBody>
      </p:sp>
      <p:sp>
        <p:nvSpPr>
          <p:cNvPr id="3" name="Textplatzhalter 2"/>
          <p:cNvSpPr>
            <a:spLocks noGrp="1"/>
          </p:cNvSpPr>
          <p:nvPr>
            <p:ph type="body" idx="11"/>
          </p:nvPr>
        </p:nvSpPr>
        <p:spPr/>
        <p:txBody>
          <a:bodyPr/>
          <a:lstStyle/>
          <a:p>
            <a:pPr>
              <a:lnSpc>
                <a:spcPct val="100000"/>
              </a:lnSpc>
            </a:pPr>
            <a:r>
              <a:rPr lang="de-CH" sz="1400" dirty="0" smtClean="0"/>
              <a:t>Inwieweit </a:t>
            </a:r>
            <a:r>
              <a:rPr lang="de-CH" sz="1400" dirty="0"/>
              <a:t>stimmen Sie mit Blick auf den </a:t>
            </a:r>
            <a:r>
              <a:rPr lang="de-CH" sz="1400" dirty="0" smtClean="0"/>
              <a:t/>
            </a:r>
            <a:br>
              <a:rPr lang="de-CH" sz="1400" dirty="0" smtClean="0"/>
            </a:br>
            <a:r>
              <a:rPr lang="de-CH" sz="1400" b="1" dirty="0" err="1" smtClean="0"/>
              <a:t>BSc</a:t>
            </a:r>
            <a:r>
              <a:rPr lang="de-CH" sz="1400" b="1" dirty="0" smtClean="0"/>
              <a:t>-Sportwissenschaft</a:t>
            </a:r>
            <a:r>
              <a:rPr lang="de-CH" sz="1400" dirty="0" smtClean="0"/>
              <a:t> </a:t>
            </a:r>
            <a:r>
              <a:rPr lang="de-CH" sz="1400" dirty="0"/>
              <a:t>den folgenden Aussagen zu?</a:t>
            </a:r>
            <a:endParaRPr lang="en-US" sz="1400" dirty="0"/>
          </a:p>
        </p:txBody>
      </p:sp>
      <p:graphicFrame>
        <p:nvGraphicFramePr>
          <p:cNvPr id="5" name="Tabelle 4">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3431835919"/>
              </p:ext>
            </p:extLst>
          </p:nvPr>
        </p:nvGraphicFramePr>
        <p:xfrm>
          <a:off x="344057" y="3543737"/>
          <a:ext cx="7108259" cy="1476245"/>
        </p:xfrm>
        <a:graphic>
          <a:graphicData uri="http://schemas.openxmlformats.org/drawingml/2006/table">
            <a:tbl>
              <a:tblPr>
                <a:tableStyleId>{5C22544A-7EE6-4342-B048-85BDC9FD1C3A}</a:tableStyleId>
              </a:tblPr>
              <a:tblGrid>
                <a:gridCol w="488475">
                  <a:extLst>
                    <a:ext uri="{9D8B030D-6E8A-4147-A177-3AD203B41FA5}">
                      <a16:colId xmlns:a16="http://schemas.microsoft.com/office/drawing/2014/main" val="2168168142"/>
                    </a:ext>
                  </a:extLst>
                </a:gridCol>
                <a:gridCol w="827473">
                  <a:extLst>
                    <a:ext uri="{9D8B030D-6E8A-4147-A177-3AD203B41FA5}">
                      <a16:colId xmlns:a16="http://schemas.microsoft.com/office/drawing/2014/main" val="1825202604"/>
                    </a:ext>
                  </a:extLst>
                </a:gridCol>
                <a:gridCol w="827473">
                  <a:extLst>
                    <a:ext uri="{9D8B030D-6E8A-4147-A177-3AD203B41FA5}">
                      <a16:colId xmlns:a16="http://schemas.microsoft.com/office/drawing/2014/main" val="4168369067"/>
                    </a:ext>
                  </a:extLst>
                </a:gridCol>
                <a:gridCol w="827473">
                  <a:extLst>
                    <a:ext uri="{9D8B030D-6E8A-4147-A177-3AD203B41FA5}">
                      <a16:colId xmlns:a16="http://schemas.microsoft.com/office/drawing/2014/main" val="3528500954"/>
                    </a:ext>
                  </a:extLst>
                </a:gridCol>
                <a:gridCol w="827473">
                  <a:extLst>
                    <a:ext uri="{9D8B030D-6E8A-4147-A177-3AD203B41FA5}">
                      <a16:colId xmlns:a16="http://schemas.microsoft.com/office/drawing/2014/main" val="843519121"/>
                    </a:ext>
                  </a:extLst>
                </a:gridCol>
                <a:gridCol w="827473">
                  <a:extLst>
                    <a:ext uri="{9D8B030D-6E8A-4147-A177-3AD203B41FA5}">
                      <a16:colId xmlns:a16="http://schemas.microsoft.com/office/drawing/2014/main" val="184018349"/>
                    </a:ext>
                  </a:extLst>
                </a:gridCol>
                <a:gridCol w="827473">
                  <a:extLst>
                    <a:ext uri="{9D8B030D-6E8A-4147-A177-3AD203B41FA5}">
                      <a16:colId xmlns:a16="http://schemas.microsoft.com/office/drawing/2014/main" val="205529577"/>
                    </a:ext>
                  </a:extLst>
                </a:gridCol>
                <a:gridCol w="827473">
                  <a:extLst>
                    <a:ext uri="{9D8B030D-6E8A-4147-A177-3AD203B41FA5}">
                      <a16:colId xmlns:a16="http://schemas.microsoft.com/office/drawing/2014/main" val="2902923873"/>
                    </a:ext>
                  </a:extLst>
                </a:gridCol>
                <a:gridCol w="827473">
                  <a:extLst>
                    <a:ext uri="{9D8B030D-6E8A-4147-A177-3AD203B41FA5}">
                      <a16:colId xmlns:a16="http://schemas.microsoft.com/office/drawing/2014/main" val="3197668443"/>
                    </a:ext>
                  </a:extLst>
                </a:gridCol>
              </a:tblGrid>
              <a:tr h="324000">
                <a:tc>
                  <a:txBody>
                    <a:bodyPr/>
                    <a:lstStyle/>
                    <a:p>
                      <a:pPr algn="l" fontAlgn="b"/>
                      <a:r>
                        <a:rPr lang="de-DE" sz="1000" b="0" i="0" u="none" strike="noStrike" dirty="0" smtClean="0">
                          <a:effectLst/>
                          <a:latin typeface="Arial" panose="020B0604020202020204" pitchFamily="34" charset="0"/>
                        </a:rPr>
                        <a:t>Ich habe eine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smtClean="0">
                          <a:effectLst/>
                          <a:latin typeface="Arial" panose="020B0604020202020204" pitchFamily="34" charset="0"/>
                        </a:rPr>
                        <a:t>…Übersicht </a:t>
                      </a:r>
                      <a:r>
                        <a:rPr lang="de-DE" sz="700" b="0" i="0" u="none" strike="noStrike" dirty="0">
                          <a:effectLst/>
                          <a:latin typeface="Arial" panose="020B0604020202020204" pitchFamily="34" charset="0"/>
                        </a:rPr>
                        <a:t>über die </a:t>
                      </a:r>
                      <a:r>
                        <a:rPr lang="de-DE" sz="700" b="0" i="0" u="none" strike="noStrike" dirty="0" smtClean="0">
                          <a:effectLst/>
                          <a:latin typeface="Arial" panose="020B0604020202020204" pitchFamily="34" charset="0"/>
                        </a:rPr>
                        <a:t>Grundbegriffe</a:t>
                      </a:r>
                      <a:r>
                        <a:rPr lang="de-DE" sz="700" b="0" i="0" u="none" strike="noStrike" dirty="0">
                          <a:effectLst/>
                          <a:latin typeface="Arial" panose="020B0604020202020204" pitchFamily="34" charset="0"/>
                        </a:rPr>
                        <a:t>, Gegenstände und Theorien des Studienfaches erworben.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smtClean="0">
                          <a:effectLst/>
                          <a:latin typeface="Arial" panose="020B0604020202020204" pitchFamily="34" charset="0"/>
                        </a:rPr>
                        <a:t>…Grundlagenwissen </a:t>
                      </a:r>
                      <a:r>
                        <a:rPr lang="de-DE" sz="700" b="0" i="0" u="none" strike="noStrike" dirty="0">
                          <a:effectLst/>
                          <a:latin typeface="Arial" panose="020B0604020202020204" pitchFamily="34" charset="0"/>
                        </a:rPr>
                        <a:t>zu den Forschungsmethoden des Studienfaches erworben.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smtClean="0">
                          <a:effectLst/>
                          <a:latin typeface="Arial" panose="020B0604020202020204" pitchFamily="34" charset="0"/>
                        </a:rPr>
                        <a:t>…gelernt</a:t>
                      </a:r>
                      <a:r>
                        <a:rPr lang="de-DE" sz="700" b="0" i="0" u="none" strike="noStrike" dirty="0">
                          <a:effectLst/>
                          <a:latin typeface="Arial" panose="020B0604020202020204" pitchFamily="34" charset="0"/>
                        </a:rPr>
                        <a:t>, erworbenes Wissen zu abstrahieren und auf andere Gebiete zu übertragen.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a:effectLst/>
                          <a:latin typeface="Arial" panose="020B0604020202020204" pitchFamily="34" charset="0"/>
                        </a:rPr>
                        <a:t>Das Studium hat mir geholfen, meine schriftliche Ausdrucksweise zu verbessern.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a:effectLst/>
                          <a:latin typeface="Arial" panose="020B0604020202020204" pitchFamily="34" charset="0"/>
                        </a:rPr>
                        <a:t>Das Studium hat mir geholfen, meine mündliche Ausdrucksweise zu verbessern.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smtClean="0">
                          <a:effectLst/>
                          <a:latin typeface="Arial" panose="020B0604020202020204" pitchFamily="34" charset="0"/>
                        </a:rPr>
                        <a:t>… Sportpraxis Veranstaltungen </a:t>
                      </a:r>
                      <a:r>
                        <a:rPr lang="de-DE" sz="700" b="0" i="0" u="none" strike="noStrike" dirty="0">
                          <a:effectLst/>
                          <a:latin typeface="Arial" panose="020B0604020202020204" pitchFamily="34" charset="0"/>
                        </a:rPr>
                        <a:t>bzgl. meiner praktischen </a:t>
                      </a:r>
                      <a:r>
                        <a:rPr lang="de-DE" sz="700" b="0" i="0" u="none" strike="noStrike" dirty="0" smtClean="0">
                          <a:effectLst/>
                          <a:latin typeface="Arial" panose="020B0604020202020204" pitchFamily="34" charset="0"/>
                        </a:rPr>
                        <a:t>Fertig-</a:t>
                      </a:r>
                      <a:r>
                        <a:rPr lang="de-DE" sz="700" b="0" i="0" u="none" strike="noStrike" dirty="0" err="1" smtClean="0">
                          <a:effectLst/>
                          <a:latin typeface="Arial" panose="020B0604020202020204" pitchFamily="34" charset="0"/>
                        </a:rPr>
                        <a:t>keiten</a:t>
                      </a:r>
                      <a:r>
                        <a:rPr lang="de-DE" sz="700" b="0" i="0" u="none" strike="noStrike" dirty="0" smtClean="0">
                          <a:effectLst/>
                          <a:latin typeface="Arial" panose="020B0604020202020204" pitchFamily="34" charset="0"/>
                        </a:rPr>
                        <a:t> weiter-entwickeln </a:t>
                      </a:r>
                      <a:r>
                        <a:rPr lang="de-DE" sz="700" b="0" i="0" u="none" strike="noStrike" dirty="0">
                          <a:effectLst/>
                          <a:latin typeface="Arial" panose="020B0604020202020204" pitchFamily="34" charset="0"/>
                        </a:rPr>
                        <a:t>können.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smtClean="0">
                          <a:effectLst/>
                          <a:latin typeface="Arial" panose="020B0604020202020204" pitchFamily="34" charset="0"/>
                        </a:rPr>
                        <a:t>… Sportpraxis Veranstaltungen </a:t>
                      </a:r>
                      <a:r>
                        <a:rPr lang="de-DE" sz="700" b="0" i="0" u="none" strike="noStrike" dirty="0">
                          <a:effectLst/>
                          <a:latin typeface="Arial" panose="020B0604020202020204" pitchFamily="34" charset="0"/>
                        </a:rPr>
                        <a:t>bzgl. meines methodischen Wissens </a:t>
                      </a:r>
                      <a:r>
                        <a:rPr lang="de-DE" sz="700" b="0" i="0" u="none" strike="noStrike" dirty="0" smtClean="0">
                          <a:effectLst/>
                          <a:latin typeface="Arial" panose="020B0604020202020204" pitchFamily="34" charset="0"/>
                        </a:rPr>
                        <a:t>weiter-entwickeln </a:t>
                      </a:r>
                      <a:r>
                        <a:rPr lang="de-DE" sz="700" b="0" i="0" u="none" strike="noStrike" dirty="0">
                          <a:effectLst/>
                          <a:latin typeface="Arial" panose="020B0604020202020204" pitchFamily="34" charset="0"/>
                        </a:rPr>
                        <a:t>können.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700" b="0" i="0" u="none" strike="noStrike" dirty="0">
                          <a:effectLst/>
                          <a:latin typeface="Arial" panose="020B0604020202020204" pitchFamily="34" charset="0"/>
                        </a:rPr>
                        <a:t>Ich fühle mich in </a:t>
                      </a:r>
                      <a:r>
                        <a:rPr lang="de-DE" sz="700" b="0" i="0" u="none" strike="noStrike" dirty="0" smtClean="0">
                          <a:effectLst/>
                          <a:latin typeface="Arial" panose="020B0604020202020204" pitchFamily="34" charset="0"/>
                        </a:rPr>
                        <a:t>…Vermittlungs-kompetenz </a:t>
                      </a:r>
                      <a:r>
                        <a:rPr lang="de-DE" sz="700" b="0" i="0" u="none" strike="noStrike" dirty="0">
                          <a:effectLst/>
                          <a:latin typeface="Arial" panose="020B0604020202020204" pitchFamily="34" charset="0"/>
                        </a:rPr>
                        <a:t>bei der Anweisung von sport-praktischen Handlungen gut vorbereitet.</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0,2</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0,0</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1,7</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7996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190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179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95%</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93%</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80%</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54%</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48%</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98%</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93%</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79%</a:t>
                      </a: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6" name="Grafik 5">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371950"/>
            <a:ext cx="1404489" cy="504056"/>
          </a:xfrm>
          <a:prstGeom prst="rect">
            <a:avLst/>
          </a:prstGeom>
        </p:spPr>
      </p:pic>
      <p:sp>
        <p:nvSpPr>
          <p:cNvPr id="9" name="Rechteck 8"/>
          <p:cNvSpPr/>
          <p:nvPr/>
        </p:nvSpPr>
        <p:spPr>
          <a:xfrm rot="20374808">
            <a:off x="-4029" y="667999"/>
            <a:ext cx="487634"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5.1</a:t>
            </a:r>
            <a:endParaRPr lang="de-CH" b="1" dirty="0">
              <a:solidFill>
                <a:schemeClr val="accent4">
                  <a:lumMod val="75000"/>
                </a:schemeClr>
              </a:solidFill>
              <a:latin typeface="Bradley Hand ITC" panose="03070402050302030203" pitchFamily="66" charset="0"/>
            </a:endParaRPr>
          </a:p>
        </p:txBody>
      </p:sp>
      <p:sp>
        <p:nvSpPr>
          <p:cNvPr id="11" name="Ellipse 10"/>
          <p:cNvSpPr/>
          <p:nvPr/>
        </p:nvSpPr>
        <p:spPr>
          <a:xfrm>
            <a:off x="3275856" y="1131590"/>
            <a:ext cx="1656184" cy="2592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4">
            <p14:nvContentPartPr>
              <p14:cNvPr id="4" name="Freihand 3"/>
              <p14:cNvContentPartPr/>
              <p14:nvPr/>
            </p14:nvContentPartPr>
            <p14:xfrm>
              <a:off x="889166" y="4370030"/>
              <a:ext cx="778320" cy="617040"/>
            </p14:xfrm>
          </p:contentPart>
        </mc:Choice>
        <mc:Fallback xmlns="">
          <p:pic>
            <p:nvPicPr>
              <p:cNvPr id="4" name="Freihand 3"/>
              <p:cNvPicPr/>
              <p:nvPr/>
            </p:nvPicPr>
            <p:blipFill>
              <a:blip r:embed="rId5"/>
              <a:stretch>
                <a:fillRect/>
              </a:stretch>
            </p:blipFill>
            <p:spPr>
              <a:xfrm>
                <a:off x="841286" y="4273910"/>
                <a:ext cx="874080" cy="808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p14:cNvContentPartPr/>
              <p14:nvPr/>
            </p14:nvContentPartPr>
            <p14:xfrm>
              <a:off x="1889246" y="4410386"/>
              <a:ext cx="354240" cy="505440"/>
            </p14:xfrm>
          </p:contentPart>
        </mc:Choice>
        <mc:Fallback xmlns="">
          <p:pic>
            <p:nvPicPr>
              <p:cNvPr id="7" name="Freihand 6"/>
              <p:cNvPicPr/>
              <p:nvPr/>
            </p:nvPicPr>
            <p:blipFill>
              <a:blip r:embed="rId7"/>
              <a:stretch>
                <a:fillRect/>
              </a:stretch>
            </p:blipFill>
            <p:spPr>
              <a:xfrm>
                <a:off x="1841366" y="4314266"/>
                <a:ext cx="450000" cy="697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Freihand 11"/>
              <p14:cNvContentPartPr/>
              <p14:nvPr/>
            </p14:nvContentPartPr>
            <p14:xfrm>
              <a:off x="5274686" y="4424426"/>
              <a:ext cx="550080" cy="485640"/>
            </p14:xfrm>
          </p:contentPart>
        </mc:Choice>
        <mc:Fallback xmlns="">
          <p:pic>
            <p:nvPicPr>
              <p:cNvPr id="12" name="Freihand 11"/>
              <p:cNvPicPr/>
              <p:nvPr/>
            </p:nvPicPr>
            <p:blipFill>
              <a:blip r:embed="rId9"/>
              <a:stretch>
                <a:fillRect/>
              </a:stretch>
            </p:blipFill>
            <p:spPr>
              <a:xfrm>
                <a:off x="5226446" y="4328306"/>
                <a:ext cx="646560" cy="6778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Freihand 12"/>
              <p14:cNvContentPartPr/>
              <p14:nvPr/>
            </p14:nvContentPartPr>
            <p14:xfrm>
              <a:off x="6087566" y="4420466"/>
              <a:ext cx="399600" cy="510480"/>
            </p14:xfrm>
          </p:contentPart>
        </mc:Choice>
        <mc:Fallback xmlns="">
          <p:pic>
            <p:nvPicPr>
              <p:cNvPr id="13" name="Freihand 12"/>
              <p:cNvPicPr/>
              <p:nvPr/>
            </p:nvPicPr>
            <p:blipFill>
              <a:blip r:embed="rId11"/>
              <a:stretch>
                <a:fillRect/>
              </a:stretch>
            </p:blipFill>
            <p:spPr>
              <a:xfrm>
                <a:off x="6039686" y="4324346"/>
                <a:ext cx="495360" cy="702720"/>
              </a:xfrm>
              <a:prstGeom prst="rect">
                <a:avLst/>
              </a:prstGeom>
            </p:spPr>
          </p:pic>
        </mc:Fallback>
      </mc:AlternateContent>
    </p:spTree>
    <p:extLst>
      <p:ext uri="{BB962C8B-B14F-4D97-AF65-F5344CB8AC3E}">
        <p14:creationId xmlns:p14="http://schemas.microsoft.com/office/powerpoint/2010/main" val="1030842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 8">
            <a:extLst>
              <a:ext uri="{FF2B5EF4-FFF2-40B4-BE49-F238E27FC236}">
                <a16:creationId xmlns:a16="http://schemas.microsoft.com/office/drawing/2014/main" id="{4CD9638B-1D8E-49A6-AABE-D9E4356C51E1}"/>
              </a:ext>
            </a:extLst>
          </p:cNvPr>
          <p:cNvGraphicFramePr>
            <a:graphicFrameLocks/>
          </p:cNvGraphicFramePr>
          <p:nvPr>
            <p:extLst>
              <p:ext uri="{D42A27DB-BD31-4B8C-83A1-F6EECF244321}">
                <p14:modId xmlns:p14="http://schemas.microsoft.com/office/powerpoint/2010/main" val="1219696455"/>
              </p:ext>
            </p:extLst>
          </p:nvPr>
        </p:nvGraphicFramePr>
        <p:xfrm>
          <a:off x="323528"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a:t>Fragen über Erwartungen und Zufriedenheit</a:t>
            </a:r>
            <a:endParaRPr lang="en-US" dirty="0"/>
          </a:p>
        </p:txBody>
      </p:sp>
      <p:sp>
        <p:nvSpPr>
          <p:cNvPr id="3" name="Textplatzhalter 2"/>
          <p:cNvSpPr>
            <a:spLocks noGrp="1"/>
          </p:cNvSpPr>
          <p:nvPr>
            <p:ph type="body" idx="11"/>
          </p:nvPr>
        </p:nvSpPr>
        <p:spPr/>
        <p:txBody>
          <a:bodyPr/>
          <a:lstStyle/>
          <a:p>
            <a:pPr>
              <a:lnSpc>
                <a:spcPct val="100000"/>
              </a:lnSpc>
            </a:pPr>
            <a:r>
              <a:rPr lang="de-CH" sz="1400" dirty="0" smtClean="0">
                <a:ea typeface="Calibri" panose="020F0502020204030204" pitchFamily="34" charset="0"/>
              </a:rPr>
              <a:t>Wie </a:t>
            </a:r>
            <a:r>
              <a:rPr lang="de-CH" sz="1400" dirty="0">
                <a:ea typeface="Calibri" panose="020F0502020204030204" pitchFamily="34" charset="0"/>
              </a:rPr>
              <a:t>zufrieden sind Sie mit Blick auf den </a:t>
            </a:r>
            <a:br>
              <a:rPr lang="de-CH" sz="1400" dirty="0">
                <a:ea typeface="Calibri" panose="020F0502020204030204" pitchFamily="34" charset="0"/>
              </a:rPr>
            </a:br>
            <a:r>
              <a:rPr lang="de-CH" sz="1400" b="1" dirty="0" err="1">
                <a:ea typeface="Calibri" panose="020F0502020204030204" pitchFamily="34" charset="0"/>
              </a:rPr>
              <a:t>BSc</a:t>
            </a:r>
            <a:r>
              <a:rPr lang="de-CH" sz="1400" b="1" dirty="0">
                <a:ea typeface="Calibri" panose="020F0502020204030204" pitchFamily="34" charset="0"/>
              </a:rPr>
              <a:t>-Sportwissenschaft</a:t>
            </a:r>
            <a:r>
              <a:rPr lang="de-CH" sz="1400" dirty="0">
                <a:ea typeface="Calibri" panose="020F0502020204030204" pitchFamily="34" charset="0"/>
              </a:rPr>
              <a:t> im Allgemeinen mit…</a:t>
            </a:r>
            <a:endParaRPr lang="en-US" sz="2000" dirty="0"/>
          </a:p>
        </p:txBody>
      </p:sp>
      <p:graphicFrame>
        <p:nvGraphicFramePr>
          <p:cNvPr id="5" name="Tabelle 4">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2214825599"/>
              </p:ext>
            </p:extLst>
          </p:nvPr>
        </p:nvGraphicFramePr>
        <p:xfrm>
          <a:off x="344057" y="3543737"/>
          <a:ext cx="7108263" cy="1582925"/>
        </p:xfrm>
        <a:graphic>
          <a:graphicData uri="http://schemas.openxmlformats.org/drawingml/2006/table">
            <a:tbl>
              <a:tblPr>
                <a:tableStyleId>{5C22544A-7EE6-4342-B048-85BDC9FD1C3A}</a:tableStyleId>
              </a:tblPr>
              <a:tblGrid>
                <a:gridCol w="488475">
                  <a:extLst>
                    <a:ext uri="{9D8B030D-6E8A-4147-A177-3AD203B41FA5}">
                      <a16:colId xmlns:a16="http://schemas.microsoft.com/office/drawing/2014/main" val="2168168142"/>
                    </a:ext>
                  </a:extLst>
                </a:gridCol>
                <a:gridCol w="1103298">
                  <a:extLst>
                    <a:ext uri="{9D8B030D-6E8A-4147-A177-3AD203B41FA5}">
                      <a16:colId xmlns:a16="http://schemas.microsoft.com/office/drawing/2014/main" val="1825202604"/>
                    </a:ext>
                  </a:extLst>
                </a:gridCol>
                <a:gridCol w="1103298">
                  <a:extLst>
                    <a:ext uri="{9D8B030D-6E8A-4147-A177-3AD203B41FA5}">
                      <a16:colId xmlns:a16="http://schemas.microsoft.com/office/drawing/2014/main" val="4168369067"/>
                    </a:ext>
                  </a:extLst>
                </a:gridCol>
                <a:gridCol w="1103298">
                  <a:extLst>
                    <a:ext uri="{9D8B030D-6E8A-4147-A177-3AD203B41FA5}">
                      <a16:colId xmlns:a16="http://schemas.microsoft.com/office/drawing/2014/main" val="3528500954"/>
                    </a:ext>
                  </a:extLst>
                </a:gridCol>
                <a:gridCol w="1103298">
                  <a:extLst>
                    <a:ext uri="{9D8B030D-6E8A-4147-A177-3AD203B41FA5}">
                      <a16:colId xmlns:a16="http://schemas.microsoft.com/office/drawing/2014/main" val="843519121"/>
                    </a:ext>
                  </a:extLst>
                </a:gridCol>
                <a:gridCol w="1103298">
                  <a:extLst>
                    <a:ext uri="{9D8B030D-6E8A-4147-A177-3AD203B41FA5}">
                      <a16:colId xmlns:a16="http://schemas.microsoft.com/office/drawing/2014/main" val="184018349"/>
                    </a:ext>
                  </a:extLst>
                </a:gridCol>
                <a:gridCol w="1103298">
                  <a:extLst>
                    <a:ext uri="{9D8B030D-6E8A-4147-A177-3AD203B41FA5}">
                      <a16:colId xmlns:a16="http://schemas.microsoft.com/office/drawing/2014/main" val="205529577"/>
                    </a:ext>
                  </a:extLst>
                </a:gridCol>
              </a:tblGrid>
              <a:tr h="324000">
                <a:tc>
                  <a:txBody>
                    <a:bodyPr/>
                    <a:lstStyle/>
                    <a:p>
                      <a:pPr algn="l"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a:effectLst/>
                          <a:latin typeface="Arial" panose="020B0604020202020204" pitchFamily="34" charset="0"/>
                        </a:rPr>
                        <a:t>… den Möglichkeiten mit den Dozierenden in den Austausch zu kommen?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a:effectLst/>
                          <a:latin typeface="Arial" panose="020B0604020202020204" pitchFamily="34" charset="0"/>
                        </a:rPr>
                        <a:t>… der Art der Rückmeldungen zu Seminararbeiten?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a:effectLst/>
                          <a:latin typeface="Arial" panose="020B0604020202020204" pitchFamily="34" charset="0"/>
                        </a:rPr>
                        <a:t>… der Art der Rückmeldungen zu Klausuren (bspw. in Prüfungseinsichten)?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a:effectLst/>
                          <a:latin typeface="Arial" panose="020B0604020202020204" pitchFamily="34" charset="0"/>
                        </a:rPr>
                        <a:t>… der Art der Rückmeldungen zu sportpraktisch-methodischen Veranstaltungen?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a:effectLst/>
                          <a:latin typeface="Arial" panose="020B0604020202020204" pitchFamily="34" charset="0"/>
                        </a:rPr>
                        <a:t>… dem Angebot für sportpraktisch-methodische Veranstaltungen ausreichend zu üben?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 der Vereinbarkeit von Berufstätigkeit und der Beanspruchung durch </a:t>
                      </a:r>
                      <a:r>
                        <a:rPr lang="de-DE" sz="800" b="0" i="0" u="none" strike="noStrike" dirty="0" smtClean="0">
                          <a:effectLst/>
                          <a:latin typeface="Arial" panose="020B0604020202020204" pitchFamily="34" charset="0"/>
                        </a:rPr>
                        <a:t>Präsenz-lehrveranstaltungen </a:t>
                      </a:r>
                      <a:r>
                        <a:rPr lang="de-DE" sz="800" b="0" i="0" u="none" strike="noStrike" dirty="0">
                          <a:effectLst/>
                          <a:latin typeface="Arial" panose="020B0604020202020204" pitchFamily="34" charset="0"/>
                        </a:rPr>
                        <a:t>inkl. Vor- und Nachbereitung?</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1,6</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0,6</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7996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145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126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178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178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161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97%</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86%</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73%</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87%</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6" name="Grafik 5">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371950"/>
            <a:ext cx="1404489" cy="504056"/>
          </a:xfrm>
          <a:prstGeom prst="rect">
            <a:avLst/>
          </a:prstGeom>
        </p:spPr>
      </p:pic>
      <p:sp>
        <p:nvSpPr>
          <p:cNvPr id="11" name="Rechteck 10"/>
          <p:cNvSpPr/>
          <p:nvPr/>
        </p:nvSpPr>
        <p:spPr>
          <a:xfrm rot="20374808">
            <a:off x="-20059" y="667999"/>
            <a:ext cx="519694"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5.4</a:t>
            </a:r>
            <a:endParaRPr lang="de-CH" b="1" dirty="0">
              <a:solidFill>
                <a:schemeClr val="accent4">
                  <a:lumMod val="75000"/>
                </a:schemeClr>
              </a:solidFill>
              <a:latin typeface="Bradley Hand ITC" panose="03070402050302030203" pitchFamily="66" charset="0"/>
            </a:endParaRPr>
          </a:p>
        </p:txBody>
      </p:sp>
      <p:sp>
        <p:nvSpPr>
          <p:cNvPr id="10" name="Ellipse 9"/>
          <p:cNvSpPr/>
          <p:nvPr/>
        </p:nvSpPr>
        <p:spPr>
          <a:xfrm>
            <a:off x="3059832" y="1131590"/>
            <a:ext cx="1008112" cy="2592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4">
            <p14:nvContentPartPr>
              <p14:cNvPr id="13" name="Freihand 12"/>
              <p14:cNvContentPartPr/>
              <p14:nvPr/>
            </p14:nvContentPartPr>
            <p14:xfrm>
              <a:off x="767846" y="4455746"/>
              <a:ext cx="919800" cy="591480"/>
            </p14:xfrm>
          </p:contentPart>
        </mc:Choice>
        <mc:Fallback xmlns="">
          <p:pic>
            <p:nvPicPr>
              <p:cNvPr id="13" name="Freihand 12"/>
              <p:cNvPicPr/>
              <p:nvPr/>
            </p:nvPicPr>
            <p:blipFill>
              <a:blip r:embed="rId5"/>
              <a:stretch>
                <a:fillRect/>
              </a:stretch>
            </p:blipFill>
            <p:spPr>
              <a:xfrm>
                <a:off x="719966" y="4359626"/>
                <a:ext cx="1015560" cy="783720"/>
              </a:xfrm>
              <a:prstGeom prst="rect">
                <a:avLst/>
              </a:prstGeom>
            </p:spPr>
          </p:pic>
        </mc:Fallback>
      </mc:AlternateContent>
    </p:spTree>
    <p:extLst>
      <p:ext uri="{BB962C8B-B14F-4D97-AF65-F5344CB8AC3E}">
        <p14:creationId xmlns:p14="http://schemas.microsoft.com/office/powerpoint/2010/main" val="769959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Fragen über Erwartungen und Zufriedenheit</a:t>
            </a:r>
            <a:endParaRPr lang="en-US" dirty="0"/>
          </a:p>
        </p:txBody>
      </p:sp>
      <p:sp>
        <p:nvSpPr>
          <p:cNvPr id="3" name="Textplatzhalter 2"/>
          <p:cNvSpPr>
            <a:spLocks noGrp="1"/>
          </p:cNvSpPr>
          <p:nvPr>
            <p:ph type="body" idx="11"/>
          </p:nvPr>
        </p:nvSpPr>
        <p:spPr/>
        <p:txBody>
          <a:bodyPr/>
          <a:lstStyle/>
          <a:p>
            <a:pPr>
              <a:lnSpc>
                <a:spcPct val="100000"/>
              </a:lnSpc>
            </a:pPr>
            <a:r>
              <a:rPr lang="de-DE" sz="1400" dirty="0" smtClean="0">
                <a:ea typeface="Calibri" panose="020F0502020204030204" pitchFamily="34" charset="0"/>
              </a:rPr>
              <a:t>Personen </a:t>
            </a:r>
            <a:r>
              <a:rPr lang="de-DE" sz="1400" dirty="0">
                <a:ea typeface="Calibri" panose="020F0502020204030204" pitchFamily="34" charset="0"/>
              </a:rPr>
              <a:t>mit ähnlichen Studieninteressen kann </a:t>
            </a:r>
            <a:r>
              <a:rPr lang="de-DE" sz="1400" dirty="0" smtClean="0">
                <a:ea typeface="Calibri" panose="020F0502020204030204" pitchFamily="34" charset="0"/>
              </a:rPr>
              <a:t>ich</a:t>
            </a:r>
          </a:p>
          <a:p>
            <a:pPr>
              <a:lnSpc>
                <a:spcPct val="100000"/>
              </a:lnSpc>
            </a:pPr>
            <a:r>
              <a:rPr lang="de-DE" sz="1400" dirty="0" smtClean="0">
                <a:ea typeface="Calibri" panose="020F0502020204030204" pitchFamily="34" charset="0"/>
              </a:rPr>
              <a:t>das </a:t>
            </a:r>
            <a:r>
              <a:rPr lang="de-DE" sz="1400" dirty="0">
                <a:ea typeface="Calibri" panose="020F0502020204030204" pitchFamily="34" charset="0"/>
              </a:rPr>
              <a:t>Studium in Bern ohne Weiteres </a:t>
            </a:r>
            <a:r>
              <a:rPr lang="de-DE" sz="1400" dirty="0" smtClean="0">
                <a:ea typeface="Calibri" panose="020F0502020204030204" pitchFamily="34" charset="0"/>
              </a:rPr>
              <a:t>empfehlen?</a:t>
            </a:r>
            <a:endParaRPr lang="en-US" sz="2000" dirty="0"/>
          </a:p>
        </p:txBody>
      </p:sp>
      <p:graphicFrame>
        <p:nvGraphicFramePr>
          <p:cNvPr id="7" name="Diagramm 6"/>
          <p:cNvGraphicFramePr>
            <a:graphicFrameLocks/>
          </p:cNvGraphicFramePr>
          <p:nvPr>
            <p:extLst>
              <p:ext uri="{D42A27DB-BD31-4B8C-83A1-F6EECF244321}">
                <p14:modId xmlns:p14="http://schemas.microsoft.com/office/powerpoint/2010/main" val="1103309783"/>
              </p:ext>
            </p:extLst>
          </p:nvPr>
        </p:nvGraphicFramePr>
        <p:xfrm>
          <a:off x="755576" y="1491630"/>
          <a:ext cx="3456384"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hteck 7"/>
          <p:cNvSpPr/>
          <p:nvPr/>
        </p:nvSpPr>
        <p:spPr>
          <a:xfrm rot="20374808">
            <a:off x="-12846" y="667999"/>
            <a:ext cx="505267"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5.5</a:t>
            </a:r>
            <a:endParaRPr lang="de-CH" b="1"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3952165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p:cNvPicPr>
            <a:picLocks noChangeAspect="1"/>
          </p:cNvPicPr>
          <p:nvPr/>
        </p:nvPicPr>
        <p:blipFill>
          <a:blip r:embed="rId2"/>
          <a:stretch>
            <a:fillRect/>
          </a:stretch>
        </p:blipFill>
        <p:spPr>
          <a:xfrm>
            <a:off x="344057" y="1347614"/>
            <a:ext cx="8455885" cy="2359356"/>
          </a:xfrm>
          <a:prstGeom prst="rect">
            <a:avLst/>
          </a:prstGeom>
        </p:spPr>
      </p:pic>
      <p:sp>
        <p:nvSpPr>
          <p:cNvPr id="2" name="Titel 1"/>
          <p:cNvSpPr>
            <a:spLocks noGrp="1"/>
          </p:cNvSpPr>
          <p:nvPr>
            <p:ph type="title"/>
          </p:nvPr>
        </p:nvSpPr>
        <p:spPr/>
        <p:txBody>
          <a:bodyPr/>
          <a:lstStyle/>
          <a:p>
            <a:r>
              <a:rPr lang="de-DE" dirty="0" smtClean="0"/>
              <a:t>Fragen </a:t>
            </a:r>
            <a:r>
              <a:rPr lang="de-DE" dirty="0"/>
              <a:t>zur Kommunikation und Beratung</a:t>
            </a:r>
            <a:endParaRPr lang="en-US" dirty="0"/>
          </a:p>
        </p:txBody>
      </p:sp>
      <p:sp>
        <p:nvSpPr>
          <p:cNvPr id="3" name="Textplatzhalter 2"/>
          <p:cNvSpPr>
            <a:spLocks noGrp="1"/>
          </p:cNvSpPr>
          <p:nvPr>
            <p:ph type="body" idx="11"/>
          </p:nvPr>
        </p:nvSpPr>
        <p:spPr/>
        <p:txBody>
          <a:bodyPr/>
          <a:lstStyle/>
          <a:p>
            <a:pPr>
              <a:lnSpc>
                <a:spcPct val="100000"/>
              </a:lnSpc>
            </a:pPr>
            <a:r>
              <a:rPr lang="de-DE" sz="1400" dirty="0">
                <a:ea typeface="Calibri" panose="020F0502020204030204" pitchFamily="34" charset="0"/>
              </a:rPr>
              <a:t>Wie informativ finden Sie die folgenden Kommunikationskanäle </a:t>
            </a:r>
            <a:endParaRPr lang="de-DE" sz="1400" dirty="0" smtClean="0">
              <a:ea typeface="Calibri" panose="020F0502020204030204" pitchFamily="34" charset="0"/>
            </a:endParaRPr>
          </a:p>
          <a:p>
            <a:pPr>
              <a:lnSpc>
                <a:spcPct val="100000"/>
              </a:lnSpc>
            </a:pPr>
            <a:r>
              <a:rPr lang="de-DE" sz="1400" dirty="0" smtClean="0">
                <a:ea typeface="Calibri" panose="020F0502020204030204" pitchFamily="34" charset="0"/>
              </a:rPr>
              <a:t>und </a:t>
            </a:r>
            <a:r>
              <a:rPr lang="de-DE" sz="1400" dirty="0">
                <a:ea typeface="Calibri" panose="020F0502020204030204" pitchFamily="34" charset="0"/>
              </a:rPr>
              <a:t>Informationsquellen für Ihre Anfragen rund um den </a:t>
            </a:r>
            <a:r>
              <a:rPr lang="de-DE" sz="1400" b="1" dirty="0" err="1" smtClean="0">
                <a:ea typeface="Calibri" panose="020F0502020204030204" pitchFamily="34" charset="0"/>
              </a:rPr>
              <a:t>BSc</a:t>
            </a:r>
            <a:r>
              <a:rPr lang="de-DE" sz="1400" b="1" dirty="0" smtClean="0">
                <a:ea typeface="Calibri" panose="020F0502020204030204" pitchFamily="34" charset="0"/>
              </a:rPr>
              <a:t>-Sportwissenschaft</a:t>
            </a:r>
            <a:r>
              <a:rPr lang="de-DE" sz="1400" dirty="0">
                <a:ea typeface="Calibri" panose="020F0502020204030204" pitchFamily="34" charset="0"/>
              </a:rPr>
              <a:t>?</a:t>
            </a:r>
            <a:endParaRPr lang="en-US" sz="2000" dirty="0"/>
          </a:p>
        </p:txBody>
      </p:sp>
      <p:graphicFrame>
        <p:nvGraphicFramePr>
          <p:cNvPr id="5" name="Tabelle 4">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3315376200"/>
              </p:ext>
            </p:extLst>
          </p:nvPr>
        </p:nvGraphicFramePr>
        <p:xfrm>
          <a:off x="344057" y="3646436"/>
          <a:ext cx="7108267" cy="1095245"/>
        </p:xfrm>
        <a:graphic>
          <a:graphicData uri="http://schemas.openxmlformats.org/drawingml/2006/table">
            <a:tbl>
              <a:tblPr>
                <a:tableStyleId>{5C22544A-7EE6-4342-B048-85BDC9FD1C3A}</a:tableStyleId>
              </a:tblPr>
              <a:tblGrid>
                <a:gridCol w="483527">
                  <a:extLst>
                    <a:ext uri="{9D8B030D-6E8A-4147-A177-3AD203B41FA5}">
                      <a16:colId xmlns:a16="http://schemas.microsoft.com/office/drawing/2014/main" val="2168168142"/>
                    </a:ext>
                  </a:extLst>
                </a:gridCol>
                <a:gridCol w="662474">
                  <a:extLst>
                    <a:ext uri="{9D8B030D-6E8A-4147-A177-3AD203B41FA5}">
                      <a16:colId xmlns:a16="http://schemas.microsoft.com/office/drawing/2014/main" val="1825202604"/>
                    </a:ext>
                  </a:extLst>
                </a:gridCol>
                <a:gridCol w="662474">
                  <a:extLst>
                    <a:ext uri="{9D8B030D-6E8A-4147-A177-3AD203B41FA5}">
                      <a16:colId xmlns:a16="http://schemas.microsoft.com/office/drawing/2014/main" val="4168369067"/>
                    </a:ext>
                  </a:extLst>
                </a:gridCol>
                <a:gridCol w="662474">
                  <a:extLst>
                    <a:ext uri="{9D8B030D-6E8A-4147-A177-3AD203B41FA5}">
                      <a16:colId xmlns:a16="http://schemas.microsoft.com/office/drawing/2014/main" val="3528500954"/>
                    </a:ext>
                  </a:extLst>
                </a:gridCol>
                <a:gridCol w="662474">
                  <a:extLst>
                    <a:ext uri="{9D8B030D-6E8A-4147-A177-3AD203B41FA5}">
                      <a16:colId xmlns:a16="http://schemas.microsoft.com/office/drawing/2014/main" val="843519121"/>
                    </a:ext>
                  </a:extLst>
                </a:gridCol>
                <a:gridCol w="662474">
                  <a:extLst>
                    <a:ext uri="{9D8B030D-6E8A-4147-A177-3AD203B41FA5}">
                      <a16:colId xmlns:a16="http://schemas.microsoft.com/office/drawing/2014/main" val="184018349"/>
                    </a:ext>
                  </a:extLst>
                </a:gridCol>
                <a:gridCol w="662474">
                  <a:extLst>
                    <a:ext uri="{9D8B030D-6E8A-4147-A177-3AD203B41FA5}">
                      <a16:colId xmlns:a16="http://schemas.microsoft.com/office/drawing/2014/main" val="205529577"/>
                    </a:ext>
                  </a:extLst>
                </a:gridCol>
                <a:gridCol w="662474">
                  <a:extLst>
                    <a:ext uri="{9D8B030D-6E8A-4147-A177-3AD203B41FA5}">
                      <a16:colId xmlns:a16="http://schemas.microsoft.com/office/drawing/2014/main" val="3991282267"/>
                    </a:ext>
                  </a:extLst>
                </a:gridCol>
                <a:gridCol w="662474">
                  <a:extLst>
                    <a:ext uri="{9D8B030D-6E8A-4147-A177-3AD203B41FA5}">
                      <a16:colId xmlns:a16="http://schemas.microsoft.com/office/drawing/2014/main" val="1758910604"/>
                    </a:ext>
                  </a:extLst>
                </a:gridCol>
                <a:gridCol w="662474">
                  <a:extLst>
                    <a:ext uri="{9D8B030D-6E8A-4147-A177-3AD203B41FA5}">
                      <a16:colId xmlns:a16="http://schemas.microsoft.com/office/drawing/2014/main" val="4039111417"/>
                    </a:ext>
                  </a:extLst>
                </a:gridCol>
                <a:gridCol w="662474">
                  <a:extLst>
                    <a:ext uri="{9D8B030D-6E8A-4147-A177-3AD203B41FA5}">
                      <a16:colId xmlns:a16="http://schemas.microsoft.com/office/drawing/2014/main" val="893948294"/>
                    </a:ext>
                  </a:extLst>
                </a:gridCol>
              </a:tblGrid>
              <a:tr h="324000">
                <a:tc>
                  <a:txBody>
                    <a:bodyPr/>
                    <a:lstStyle/>
                    <a:p>
                      <a:pPr algn="l"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solidFill>
                            <a:srgbClr val="000000"/>
                          </a:solidFill>
                          <a:effectLst/>
                          <a:latin typeface="Arial" panose="020B0604020202020204" pitchFamily="34" charset="0"/>
                        </a:rPr>
                        <a:t>Website des Instituts </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solidFill>
                            <a:srgbClr val="000000"/>
                          </a:solidFill>
                          <a:effectLst/>
                          <a:latin typeface="Arial" panose="020B0604020202020204" pitchFamily="34" charset="0"/>
                        </a:rPr>
                        <a:t>KSL</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solidFill>
                            <a:srgbClr val="000000"/>
                          </a:solidFill>
                          <a:effectLst/>
                          <a:latin typeface="Arial" panose="020B0604020202020204" pitchFamily="34" charset="0"/>
                        </a:rPr>
                        <a:t>ILIAS</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solidFill>
                            <a:srgbClr val="000000"/>
                          </a:solidFill>
                          <a:effectLst/>
                          <a:latin typeface="Arial" panose="020B0604020202020204" pitchFamily="34" charset="0"/>
                        </a:rPr>
                        <a:t>ZIB</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err="1">
                          <a:solidFill>
                            <a:srgbClr val="000000"/>
                          </a:solidFill>
                          <a:effectLst/>
                          <a:latin typeface="Arial" panose="020B0604020202020204" pitchFamily="34" charset="0"/>
                        </a:rPr>
                        <a:t>Social</a:t>
                      </a:r>
                      <a:r>
                        <a:rPr lang="de-CH" sz="800" b="0" i="0" u="none" strike="noStrike" dirty="0">
                          <a:solidFill>
                            <a:srgbClr val="000000"/>
                          </a:solidFill>
                          <a:effectLst/>
                          <a:latin typeface="Arial" panose="020B0604020202020204" pitchFamily="34" charset="0"/>
                        </a:rPr>
                        <a:t> Media</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smtClean="0">
                          <a:solidFill>
                            <a:srgbClr val="000000"/>
                          </a:solidFill>
                          <a:effectLst/>
                          <a:latin typeface="Arial" panose="020B0604020202020204" pitchFamily="34" charset="0"/>
                        </a:rPr>
                        <a:t>Informations-</a:t>
                      </a:r>
                      <a:r>
                        <a:rPr lang="de-CH" sz="800" b="0" i="0" u="none" strike="noStrike" dirty="0" err="1" smtClean="0">
                          <a:solidFill>
                            <a:srgbClr val="000000"/>
                          </a:solidFill>
                          <a:effectLst/>
                          <a:latin typeface="Arial" panose="020B0604020202020204" pitchFamily="34" charset="0"/>
                        </a:rPr>
                        <a:t>veranstalt</a:t>
                      </a:r>
                      <a:r>
                        <a:rPr lang="de-CH" sz="800" b="0" i="0" u="none" strike="noStrike" dirty="0" smtClean="0">
                          <a:solidFill>
                            <a:srgbClr val="000000"/>
                          </a:solidFill>
                          <a:effectLst/>
                          <a:latin typeface="Arial" panose="020B0604020202020204" pitchFamily="34" charset="0"/>
                        </a:rPr>
                        <a:t>-</a:t>
                      </a:r>
                      <a:r>
                        <a:rPr lang="de-CH" sz="800" b="0" i="0" u="none" strike="noStrike" dirty="0" err="1" smtClean="0">
                          <a:solidFill>
                            <a:srgbClr val="000000"/>
                          </a:solidFill>
                          <a:effectLst/>
                          <a:latin typeface="Arial" panose="020B0604020202020204" pitchFamily="34" charset="0"/>
                        </a:rPr>
                        <a:t>ungen</a:t>
                      </a:r>
                      <a:endParaRPr lang="de-CH" sz="800" b="0" i="0" u="none" strike="noStrike" dirty="0">
                        <a:solidFill>
                          <a:srgbClr val="000000"/>
                        </a:solidFill>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solidFill>
                            <a:srgbClr val="000000"/>
                          </a:solidFill>
                          <a:effectLst/>
                          <a:latin typeface="Arial" panose="020B0604020202020204" pitchFamily="34" charset="0"/>
                        </a:rPr>
                        <a:t>Plakate und Flyer</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smtClean="0">
                          <a:solidFill>
                            <a:srgbClr val="000000"/>
                          </a:solidFill>
                          <a:effectLst/>
                          <a:latin typeface="Arial" panose="020B0604020202020204" pitchFamily="34" charset="0"/>
                        </a:rPr>
                        <a:t>Studien-beratung</a:t>
                      </a:r>
                      <a:endParaRPr lang="de-CH" sz="800" b="0" i="0" u="none" strike="noStrike" dirty="0">
                        <a:solidFill>
                          <a:srgbClr val="000000"/>
                        </a:solidFill>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smtClean="0">
                          <a:solidFill>
                            <a:srgbClr val="000000"/>
                          </a:solidFill>
                          <a:effectLst/>
                          <a:latin typeface="Arial" panose="020B0604020202020204" pitchFamily="34" charset="0"/>
                        </a:rPr>
                        <a:t>Studien-administration</a:t>
                      </a:r>
                      <a:endParaRPr lang="de-CH" sz="800" b="0" i="0" u="none" strike="noStrike" dirty="0">
                        <a:solidFill>
                          <a:srgbClr val="000000"/>
                        </a:solidFill>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smtClean="0">
                          <a:solidFill>
                            <a:srgbClr val="000000"/>
                          </a:solidFill>
                          <a:effectLst/>
                          <a:latin typeface="Arial" panose="020B0604020202020204" pitchFamily="34" charset="0"/>
                        </a:rPr>
                        <a:t>Beratungs-gespräche </a:t>
                      </a:r>
                      <a:endParaRPr lang="de-CH" sz="800" b="0" i="0" u="none" strike="noStrike" dirty="0">
                        <a:solidFill>
                          <a:srgbClr val="000000"/>
                        </a:solidFill>
                        <a:effectLst/>
                        <a:latin typeface="Arial" panose="020B060402020202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0,7</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1,5</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0,3</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0,0</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0,6</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0,3</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0,7</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0,5</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7996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113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131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124</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72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106</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75%</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96%</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67%</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51%</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83%</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55%</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75%</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86%</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89%</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sp>
        <p:nvSpPr>
          <p:cNvPr id="8" name="Rechteck 7"/>
          <p:cNvSpPr/>
          <p:nvPr/>
        </p:nvSpPr>
        <p:spPr>
          <a:xfrm rot="20374808">
            <a:off x="77723" y="667999"/>
            <a:ext cx="324128" cy="369332"/>
          </a:xfrm>
          <a:prstGeom prst="rect">
            <a:avLst/>
          </a:prstGeom>
        </p:spPr>
        <p:txBody>
          <a:bodyPr wrap="none">
            <a:spAutoFit/>
          </a:bodyPr>
          <a:lstStyle/>
          <a:p>
            <a:r>
              <a:rPr lang="de-DE" b="1" dirty="0" smtClean="0">
                <a:solidFill>
                  <a:schemeClr val="accent4">
                    <a:lumMod val="75000"/>
                  </a:schemeClr>
                </a:solidFill>
                <a:latin typeface="Bradley Hand ITC" panose="03070402050302030203" pitchFamily="66" charset="0"/>
              </a:rPr>
              <a:t>6</a:t>
            </a:r>
            <a:endParaRPr lang="de-CH" b="1" dirty="0">
              <a:solidFill>
                <a:schemeClr val="accent4">
                  <a:lumMod val="75000"/>
                </a:schemeClr>
              </a:solidFill>
              <a:latin typeface="Bradley Hand ITC" panose="03070402050302030203" pitchFamily="66" charset="0"/>
            </a:endParaRPr>
          </a:p>
        </p:txBody>
      </p:sp>
      <p:sp>
        <p:nvSpPr>
          <p:cNvPr id="4" name="Textfeld 3"/>
          <p:cNvSpPr txBox="1"/>
          <p:nvPr/>
        </p:nvSpPr>
        <p:spPr>
          <a:xfrm>
            <a:off x="8100392" y="3506837"/>
            <a:ext cx="792088" cy="577081"/>
          </a:xfrm>
          <a:prstGeom prst="rect">
            <a:avLst/>
          </a:prstGeom>
          <a:noFill/>
        </p:spPr>
        <p:txBody>
          <a:bodyPr wrap="square" rtlCol="0">
            <a:spAutoFit/>
          </a:bodyPr>
          <a:lstStyle/>
          <a:p>
            <a:r>
              <a:rPr lang="de-DE" sz="1050" dirty="0" smtClean="0">
                <a:latin typeface="Arial" panose="020B0604020202020204" pitchFamily="34" charset="0"/>
                <a:cs typeface="Arial" panose="020B0604020202020204" pitchFamily="34" charset="0"/>
              </a:rPr>
              <a:t>Nicht bekannt</a:t>
            </a:r>
            <a:r>
              <a:rPr lang="en-US" sz="1050" dirty="0" smtClean="0">
                <a:latin typeface="Arial" panose="020B0604020202020204" pitchFamily="34" charset="0"/>
                <a:cs typeface="Arial" panose="020B0604020202020204" pitchFamily="34" charset="0"/>
              </a:rPr>
              <a:t>/</a:t>
            </a:r>
            <a:br>
              <a:rPr lang="en-US" sz="1050" dirty="0" smtClean="0">
                <a:latin typeface="Arial" panose="020B0604020202020204" pitchFamily="34" charset="0"/>
                <a:cs typeface="Arial" panose="020B0604020202020204" pitchFamily="34" charset="0"/>
              </a:rPr>
            </a:br>
            <a:r>
              <a:rPr lang="en-US" sz="1050" dirty="0" err="1" smtClean="0">
                <a:latin typeface="Arial" panose="020B0604020202020204" pitchFamily="34" charset="0"/>
                <a:cs typeface="Arial" panose="020B0604020202020204" pitchFamily="34" charset="0"/>
              </a:rPr>
              <a:t>benötigt</a:t>
            </a:r>
            <a:r>
              <a:rPr lang="en-US" sz="1050" dirty="0" smtClean="0">
                <a:latin typeface="Arial" panose="020B0604020202020204" pitchFamily="34" charset="0"/>
                <a:cs typeface="Arial" panose="020B0604020202020204" pitchFamily="34" charset="0"/>
              </a:rPr>
              <a:t>?</a:t>
            </a:r>
            <a:endParaRPr lang="de-DE" sz="1050" dirty="0" smtClean="0">
              <a:latin typeface="Arial" panose="020B0604020202020204" pitchFamily="34" charset="0"/>
              <a:cs typeface="Arial" panose="020B0604020202020204" pitchFamily="34" charset="0"/>
            </a:endParaRPr>
          </a:p>
        </p:txBody>
      </p:sp>
      <p:sp>
        <p:nvSpPr>
          <p:cNvPr id="9" name="Ellipse 8"/>
          <p:cNvSpPr/>
          <p:nvPr/>
        </p:nvSpPr>
        <p:spPr>
          <a:xfrm rot="16200000">
            <a:off x="5652120" y="555526"/>
            <a:ext cx="1008112" cy="2592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p:cNvSpPr/>
          <p:nvPr/>
        </p:nvSpPr>
        <p:spPr>
          <a:xfrm>
            <a:off x="3491880" y="1131590"/>
            <a:ext cx="648072" cy="2592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bgerundetes Rechteck 11"/>
          <p:cNvSpPr/>
          <p:nvPr/>
        </p:nvSpPr>
        <p:spPr>
          <a:xfrm rot="16200000">
            <a:off x="7992380" y="3039802"/>
            <a:ext cx="864096" cy="12241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3353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a:extLst>
              <a:ext uri="{FF2B5EF4-FFF2-40B4-BE49-F238E27FC236}">
                <a16:creationId xmlns:a16="http://schemas.microsoft.com/office/drawing/2014/main" id="{4CD9638B-1D8E-49A6-AABE-D9E4356C51E1}"/>
              </a:ext>
            </a:extLst>
          </p:cNvPr>
          <p:cNvGraphicFramePr>
            <a:graphicFrameLocks/>
          </p:cNvGraphicFramePr>
          <p:nvPr>
            <p:extLst>
              <p:ext uri="{D42A27DB-BD31-4B8C-83A1-F6EECF244321}">
                <p14:modId xmlns:p14="http://schemas.microsoft.com/office/powerpoint/2010/main" val="3558232031"/>
              </p:ext>
            </p:extLst>
          </p:nvPr>
        </p:nvGraphicFramePr>
        <p:xfrm>
          <a:off x="323528"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el 1"/>
          <p:cNvSpPr>
            <a:spLocks noGrp="1"/>
          </p:cNvSpPr>
          <p:nvPr>
            <p:ph type="title"/>
          </p:nvPr>
        </p:nvSpPr>
        <p:spPr/>
        <p:txBody>
          <a:bodyPr/>
          <a:lstStyle/>
          <a:p>
            <a:r>
              <a:rPr lang="de-CH" dirty="0" smtClean="0"/>
              <a:t>Fragen </a:t>
            </a:r>
            <a:r>
              <a:rPr lang="de-CH" dirty="0"/>
              <a:t>zur Infrastruktur</a:t>
            </a:r>
            <a:endParaRPr lang="en-US" dirty="0"/>
          </a:p>
        </p:txBody>
      </p:sp>
      <p:sp>
        <p:nvSpPr>
          <p:cNvPr id="3" name="Textplatzhalter 2"/>
          <p:cNvSpPr>
            <a:spLocks noGrp="1"/>
          </p:cNvSpPr>
          <p:nvPr>
            <p:ph type="body" idx="11"/>
          </p:nvPr>
        </p:nvSpPr>
        <p:spPr/>
        <p:txBody>
          <a:bodyPr/>
          <a:lstStyle/>
          <a:p>
            <a:pPr>
              <a:lnSpc>
                <a:spcPct val="100000"/>
              </a:lnSpc>
            </a:pPr>
            <a:r>
              <a:rPr lang="de-CH" sz="1400" dirty="0" smtClean="0">
                <a:effectLst/>
                <a:latin typeface="Arial" panose="020B0604020202020204" pitchFamily="34" charset="0"/>
                <a:ea typeface="Calibri" panose="020F0502020204030204" pitchFamily="34" charset="0"/>
              </a:rPr>
              <a:t>Wie </a:t>
            </a:r>
            <a:r>
              <a:rPr lang="de-CH" sz="1400" dirty="0">
                <a:effectLst/>
                <a:latin typeface="Arial" panose="020B0604020202020204" pitchFamily="34" charset="0"/>
                <a:ea typeface="Calibri" panose="020F0502020204030204" pitchFamily="34" charset="0"/>
              </a:rPr>
              <a:t>zufrieden sind Sie mit Blick auf den </a:t>
            </a:r>
            <a:br>
              <a:rPr lang="de-CH" sz="1400" dirty="0">
                <a:effectLst/>
                <a:latin typeface="Arial" panose="020B0604020202020204" pitchFamily="34" charset="0"/>
                <a:ea typeface="Calibri" panose="020F0502020204030204" pitchFamily="34" charset="0"/>
              </a:rPr>
            </a:br>
            <a:r>
              <a:rPr lang="de-CH" sz="1400" b="1" dirty="0" err="1">
                <a:effectLst/>
                <a:latin typeface="Arial" panose="020B0604020202020204" pitchFamily="34" charset="0"/>
                <a:ea typeface="Calibri" panose="020F0502020204030204" pitchFamily="34" charset="0"/>
              </a:rPr>
              <a:t>BSc</a:t>
            </a:r>
            <a:r>
              <a:rPr lang="de-CH" sz="1400" b="1" dirty="0">
                <a:effectLst/>
                <a:latin typeface="Arial" panose="020B0604020202020204" pitchFamily="34" charset="0"/>
                <a:ea typeface="Calibri" panose="020F0502020204030204" pitchFamily="34" charset="0"/>
              </a:rPr>
              <a:t>-Sportwissenschaft</a:t>
            </a:r>
            <a:r>
              <a:rPr lang="de-CH" sz="1400" dirty="0">
                <a:effectLst/>
                <a:latin typeface="Arial" panose="020B0604020202020204" pitchFamily="34" charset="0"/>
                <a:ea typeface="Calibri" panose="020F0502020204030204" pitchFamily="34" charset="0"/>
              </a:rPr>
              <a:t> im Allgemeinen mit…</a:t>
            </a:r>
            <a:endParaRPr lang="en-US" sz="2000" dirty="0"/>
          </a:p>
        </p:txBody>
      </p:sp>
      <p:graphicFrame>
        <p:nvGraphicFramePr>
          <p:cNvPr id="8" name="Tabelle 7">
            <a:extLst>
              <a:ext uri="{FF2B5EF4-FFF2-40B4-BE49-F238E27FC236}">
                <a16:creationId xmlns:a16="http://schemas.microsoft.com/office/drawing/2014/main" id="{8C7BFCF9-EC8B-96F9-F116-D99C2D88C3D1}"/>
              </a:ext>
            </a:extLst>
          </p:cNvPr>
          <p:cNvGraphicFramePr>
            <a:graphicFrameLocks noGrp="1"/>
          </p:cNvGraphicFramePr>
          <p:nvPr>
            <p:extLst>
              <p:ext uri="{D42A27DB-BD31-4B8C-83A1-F6EECF244321}">
                <p14:modId xmlns:p14="http://schemas.microsoft.com/office/powerpoint/2010/main" val="4087880419"/>
              </p:ext>
            </p:extLst>
          </p:nvPr>
        </p:nvGraphicFramePr>
        <p:xfrm>
          <a:off x="344057" y="3586793"/>
          <a:ext cx="7036255" cy="1217205"/>
        </p:xfrm>
        <a:graphic>
          <a:graphicData uri="http://schemas.openxmlformats.org/drawingml/2006/table">
            <a:tbl>
              <a:tblPr>
                <a:tableStyleId>{5C22544A-7EE6-4342-B048-85BDC9FD1C3A}</a:tableStyleId>
              </a:tblPr>
              <a:tblGrid>
                <a:gridCol w="576061">
                  <a:extLst>
                    <a:ext uri="{9D8B030D-6E8A-4147-A177-3AD203B41FA5}">
                      <a16:colId xmlns:a16="http://schemas.microsoft.com/office/drawing/2014/main" val="2168168142"/>
                    </a:ext>
                  </a:extLst>
                </a:gridCol>
                <a:gridCol w="1076699">
                  <a:extLst>
                    <a:ext uri="{9D8B030D-6E8A-4147-A177-3AD203B41FA5}">
                      <a16:colId xmlns:a16="http://schemas.microsoft.com/office/drawing/2014/main" val="1825202604"/>
                    </a:ext>
                  </a:extLst>
                </a:gridCol>
                <a:gridCol w="1076699">
                  <a:extLst>
                    <a:ext uri="{9D8B030D-6E8A-4147-A177-3AD203B41FA5}">
                      <a16:colId xmlns:a16="http://schemas.microsoft.com/office/drawing/2014/main" val="4168369067"/>
                    </a:ext>
                  </a:extLst>
                </a:gridCol>
                <a:gridCol w="1076699">
                  <a:extLst>
                    <a:ext uri="{9D8B030D-6E8A-4147-A177-3AD203B41FA5}">
                      <a16:colId xmlns:a16="http://schemas.microsoft.com/office/drawing/2014/main" val="3528500954"/>
                    </a:ext>
                  </a:extLst>
                </a:gridCol>
                <a:gridCol w="1076699">
                  <a:extLst>
                    <a:ext uri="{9D8B030D-6E8A-4147-A177-3AD203B41FA5}">
                      <a16:colId xmlns:a16="http://schemas.microsoft.com/office/drawing/2014/main" val="843519121"/>
                    </a:ext>
                  </a:extLst>
                </a:gridCol>
                <a:gridCol w="1076699">
                  <a:extLst>
                    <a:ext uri="{9D8B030D-6E8A-4147-A177-3AD203B41FA5}">
                      <a16:colId xmlns:a16="http://schemas.microsoft.com/office/drawing/2014/main" val="2985924921"/>
                    </a:ext>
                  </a:extLst>
                </a:gridCol>
                <a:gridCol w="1076699">
                  <a:extLst>
                    <a:ext uri="{9D8B030D-6E8A-4147-A177-3AD203B41FA5}">
                      <a16:colId xmlns:a16="http://schemas.microsoft.com/office/drawing/2014/main" val="3446441481"/>
                    </a:ext>
                  </a:extLst>
                </a:gridCol>
              </a:tblGrid>
              <a:tr h="324000">
                <a:tc>
                  <a:txBody>
                    <a:bodyPr/>
                    <a:lstStyle/>
                    <a:p>
                      <a:pPr algn="r"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 der Art und dem Umfang der Nutzung von digitalen </a:t>
                      </a:r>
                      <a:r>
                        <a:rPr lang="de-DE" sz="800" b="0" i="0" u="none" strike="noStrike" dirty="0" smtClean="0">
                          <a:effectLst/>
                          <a:latin typeface="Arial" panose="020B0604020202020204" pitchFamily="34" charset="0"/>
                        </a:rPr>
                        <a:t>Hilfs-mitteln </a:t>
                      </a:r>
                      <a:r>
                        <a:rPr lang="de-DE" sz="800" b="0" i="0" u="none" strike="noStrike" dirty="0">
                          <a:effectLst/>
                          <a:latin typeface="Arial" panose="020B0604020202020204" pitchFamily="34" charset="0"/>
                        </a:rPr>
                        <a:t>in der Lehre?</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effectLst/>
                          <a:latin typeface="Arial" panose="020B0604020202020204" pitchFamily="34" charset="0"/>
                        </a:rPr>
                        <a:t>… den angebotenen Arbeitsplätzen?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effectLst/>
                          <a:latin typeface="Arial" panose="020B0604020202020204" pitchFamily="34" charset="0"/>
                        </a:rPr>
                        <a:t>… den Sportanlagen?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effectLst/>
                          <a:latin typeface="Arial" panose="020B0604020202020204" pitchFamily="34" charset="0"/>
                        </a:rPr>
                        <a:t>… freien Übungszeiten?</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a:effectLst/>
                          <a:latin typeface="Arial" panose="020B0604020202020204" pitchFamily="34" charset="0"/>
                        </a:rPr>
                        <a:t>… der Bibliothek?</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DE" sz="800" b="0" i="0" u="none" strike="noStrike" dirty="0">
                          <a:effectLst/>
                          <a:latin typeface="Arial" panose="020B0604020202020204" pitchFamily="34" charset="0"/>
                        </a:rPr>
                        <a:t>... dem Zugang zu digitalen Medien für das Fach (Journals, </a:t>
                      </a:r>
                      <a:r>
                        <a:rPr lang="de-DE" sz="800" b="0" i="0" u="none" strike="noStrike" dirty="0" err="1">
                          <a:effectLst/>
                          <a:latin typeface="Arial" panose="020B0604020202020204" pitchFamily="34" charset="0"/>
                        </a:rPr>
                        <a:t>eBooks</a:t>
                      </a:r>
                      <a:r>
                        <a:rPr lang="de-DE" sz="800" b="0" i="0" u="none" strike="noStrike" dirty="0">
                          <a:effectLst/>
                          <a:latin typeface="Arial" panose="020B0604020202020204" pitchFamily="34" charset="0"/>
                        </a:rPr>
                        <a:t> etc.)?</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1,8</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187</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169</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188</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183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153</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152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94%</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86%</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98%</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84%</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83%</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89%</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pic>
        <p:nvPicPr>
          <p:cNvPr id="9" name="Grafik 8">
            <a:extLst>
              <a:ext uri="{FF2B5EF4-FFF2-40B4-BE49-F238E27FC236}">
                <a16:creationId xmlns:a16="http://schemas.microsoft.com/office/drawing/2014/main" id="{3B983727-ABA9-A555-DB59-6536C505810B}"/>
              </a:ext>
            </a:extLst>
          </p:cNvPr>
          <p:cNvPicPr>
            <a:picLocks noChangeAspect="1"/>
          </p:cNvPicPr>
          <p:nvPr/>
        </p:nvPicPr>
        <p:blipFill rotWithShape="1">
          <a:blip r:embed="rId3"/>
          <a:srcRect l="82677" t="67159" r="1963" b="10007"/>
          <a:stretch/>
        </p:blipFill>
        <p:spPr>
          <a:xfrm>
            <a:off x="7668344" y="4227934"/>
            <a:ext cx="1404489" cy="504056"/>
          </a:xfrm>
          <a:prstGeom prst="rect">
            <a:avLst/>
          </a:prstGeom>
        </p:spPr>
      </p:pic>
      <p:sp>
        <p:nvSpPr>
          <p:cNvPr id="7" name="Rechteck 6"/>
          <p:cNvSpPr/>
          <p:nvPr/>
        </p:nvSpPr>
        <p:spPr>
          <a:xfrm rot="20374808">
            <a:off x="72914" y="667999"/>
            <a:ext cx="333746" cy="369332"/>
          </a:xfrm>
          <a:prstGeom prst="rect">
            <a:avLst/>
          </a:prstGeom>
        </p:spPr>
        <p:txBody>
          <a:bodyPr wrap="none">
            <a:spAutoFit/>
          </a:bodyPr>
          <a:lstStyle/>
          <a:p>
            <a:r>
              <a:rPr lang="de-DE" b="1" dirty="0">
                <a:solidFill>
                  <a:schemeClr val="accent4">
                    <a:lumMod val="75000"/>
                  </a:schemeClr>
                </a:solidFill>
                <a:latin typeface="Bradley Hand ITC" panose="03070402050302030203" pitchFamily="66" charset="0"/>
              </a:rPr>
              <a:t>7</a:t>
            </a:r>
            <a:endParaRPr lang="de-CH" b="1" dirty="0">
              <a:solidFill>
                <a:schemeClr val="accent4">
                  <a:lumMod val="75000"/>
                </a:schemeClr>
              </a:solidFill>
              <a:latin typeface="Bradley Hand ITC" panose="03070402050302030203" pitchFamily="66" charset="0"/>
            </a:endParaRPr>
          </a:p>
        </p:txBody>
      </p:sp>
      <mc:AlternateContent xmlns:mc="http://schemas.openxmlformats.org/markup-compatibility/2006" xmlns:p14="http://schemas.microsoft.com/office/powerpoint/2010/main">
        <mc:Choice Requires="p14">
          <p:contentPart p14:bwMode="auto" r:id="rId4">
            <p14:nvContentPartPr>
              <p14:cNvPr id="13" name="Freihand 12"/>
              <p14:cNvContentPartPr/>
              <p14:nvPr/>
            </p14:nvContentPartPr>
            <p14:xfrm>
              <a:off x="1202402" y="4169150"/>
              <a:ext cx="460800" cy="534600"/>
            </p14:xfrm>
          </p:contentPart>
        </mc:Choice>
        <mc:Fallback xmlns="">
          <p:pic>
            <p:nvPicPr>
              <p:cNvPr id="13" name="Freihand 12"/>
              <p:cNvPicPr/>
              <p:nvPr/>
            </p:nvPicPr>
            <p:blipFill>
              <a:blip r:embed="rId5"/>
              <a:stretch>
                <a:fillRect/>
              </a:stretch>
            </p:blipFill>
            <p:spPr>
              <a:xfrm>
                <a:off x="1154522" y="4073390"/>
                <a:ext cx="556560" cy="726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Freihand 13"/>
              <p14:cNvContentPartPr/>
              <p14:nvPr/>
            </p14:nvContentPartPr>
            <p14:xfrm>
              <a:off x="3394802" y="4172390"/>
              <a:ext cx="722880" cy="551520"/>
            </p14:xfrm>
          </p:contentPart>
        </mc:Choice>
        <mc:Fallback xmlns="">
          <p:pic>
            <p:nvPicPr>
              <p:cNvPr id="14" name="Freihand 13"/>
              <p:cNvPicPr/>
              <p:nvPr/>
            </p:nvPicPr>
            <p:blipFill>
              <a:blip r:embed="rId7"/>
              <a:stretch>
                <a:fillRect/>
              </a:stretch>
            </p:blipFill>
            <p:spPr>
              <a:xfrm>
                <a:off x="3346922" y="4076630"/>
                <a:ext cx="818640" cy="743400"/>
              </a:xfrm>
              <a:prstGeom prst="rect">
                <a:avLst/>
              </a:prstGeom>
            </p:spPr>
          </p:pic>
        </mc:Fallback>
      </mc:AlternateContent>
    </p:spTree>
    <p:extLst>
      <p:ext uri="{BB962C8B-B14F-4D97-AF65-F5344CB8AC3E}">
        <p14:creationId xmlns:p14="http://schemas.microsoft.com/office/powerpoint/2010/main" val="1488809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err="1" smtClean="0"/>
              <a:t>Fokusgruppengespräche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Allgemeine</a:t>
            </a:r>
            <a:r>
              <a:rPr lang="en-US" dirty="0" smtClean="0"/>
              <a:t> </a:t>
            </a:r>
            <a:r>
              <a:rPr lang="en-US" dirty="0" err="1" smtClean="0"/>
              <a:t>Informationen</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Wingdings" panose="05000000000000000000" pitchFamily="2" charset="2"/>
              <a:buChar char="§"/>
            </a:pPr>
            <a:r>
              <a:rPr lang="de-DE" sz="1400" dirty="0">
                <a:latin typeface="Arial" panose="020B0604020202020204" pitchFamily="34" charset="0"/>
                <a:cs typeface="Arial" panose="020B0604020202020204" pitchFamily="34" charset="0"/>
              </a:rPr>
              <a:t>Doktorand*innen am 10. März 2022</a:t>
            </a:r>
          </a:p>
          <a:p>
            <a:pPr>
              <a:buClr>
                <a:srgbClr val="FF0000"/>
              </a:buClr>
              <a:buFont typeface="Wingdings" panose="05000000000000000000" pitchFamily="2" charset="2"/>
              <a:buChar char="§"/>
            </a:pPr>
            <a:r>
              <a:rPr lang="de-DE" sz="1400" dirty="0" smtClean="0">
                <a:latin typeface="Arial" panose="020B0604020202020204" pitchFamily="34" charset="0"/>
                <a:cs typeface="Arial" panose="020B0604020202020204" pitchFamily="34" charset="0"/>
              </a:rPr>
              <a:t>Masterstudent*innen </a:t>
            </a:r>
            <a:r>
              <a:rPr lang="de-DE" sz="1400" dirty="0">
                <a:latin typeface="Arial" panose="020B0604020202020204" pitchFamily="34" charset="0"/>
                <a:cs typeface="Arial" panose="020B0604020202020204" pitchFamily="34" charset="0"/>
              </a:rPr>
              <a:t>am 14. März </a:t>
            </a:r>
            <a:r>
              <a:rPr lang="de-DE" sz="1400" dirty="0" smtClean="0">
                <a:latin typeface="Arial" panose="020B0604020202020204" pitchFamily="34" charset="0"/>
                <a:cs typeface="Arial" panose="020B0604020202020204" pitchFamily="34" charset="0"/>
              </a:rPr>
              <a:t>2022</a:t>
            </a:r>
            <a:endParaRPr lang="de-CH" sz="1400" dirty="0">
              <a:latin typeface="Arial" panose="020B0604020202020204" pitchFamily="34" charset="0"/>
              <a:cs typeface="Arial" panose="020B0604020202020204" pitchFamily="34" charset="0"/>
            </a:endParaRPr>
          </a:p>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graphicFrame>
        <p:nvGraphicFramePr>
          <p:cNvPr id="9" name="Tabelle 8"/>
          <p:cNvGraphicFramePr>
            <a:graphicFrameLocks noGrp="1"/>
          </p:cNvGraphicFramePr>
          <p:nvPr>
            <p:extLst/>
          </p:nvPr>
        </p:nvGraphicFramePr>
        <p:xfrm>
          <a:off x="251520" y="2139702"/>
          <a:ext cx="4320000" cy="2524030"/>
        </p:xfrm>
        <a:graphic>
          <a:graphicData uri="http://schemas.openxmlformats.org/drawingml/2006/table">
            <a:tbl>
              <a:tblPr firstRow="1">
                <a:tableStyleId>{F5AB1C69-6EDB-4FF4-983F-18BD219EF322}</a:tableStyleId>
              </a:tblPr>
              <a:tblGrid>
                <a:gridCol w="360000">
                  <a:extLst>
                    <a:ext uri="{9D8B030D-6E8A-4147-A177-3AD203B41FA5}">
                      <a16:colId xmlns:a16="http://schemas.microsoft.com/office/drawing/2014/main" val="3078731026"/>
                    </a:ext>
                  </a:extLst>
                </a:gridCol>
                <a:gridCol w="3960000">
                  <a:extLst>
                    <a:ext uri="{9D8B030D-6E8A-4147-A177-3AD203B41FA5}">
                      <a16:colId xmlns:a16="http://schemas.microsoft.com/office/drawing/2014/main" val="581883200"/>
                    </a:ext>
                  </a:extLst>
                </a:gridCol>
              </a:tblGrid>
              <a:tr h="252000">
                <a:tc>
                  <a:txBody>
                    <a:bodyPr/>
                    <a:lstStyle/>
                    <a:p>
                      <a:pPr marL="5715" algn="ctr">
                        <a:lnSpc>
                          <a:spcPts val="1325"/>
                        </a:lnSpc>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cs typeface="Arial" panose="020B0604020202020204" pitchFamily="34" charset="0"/>
                        </a:rPr>
                        <a:t>Masterstudierende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99517629"/>
                  </a:ext>
                </a:extLst>
              </a:tr>
              <a:tr h="854075">
                <a:tc>
                  <a:txBody>
                    <a:bodyPr/>
                    <a:lstStyle/>
                    <a:p>
                      <a:pPr marL="5715" algn="ctr">
                        <a:lnSpc>
                          <a:spcPts val="1325"/>
                        </a:lnSpc>
                        <a:spcAft>
                          <a:spcPts val="0"/>
                        </a:spcAft>
                      </a:pPr>
                      <a:r>
                        <a:rPr lang="en-US" sz="1200" b="0">
                          <a:effectLst/>
                          <a:latin typeface="Arial" panose="020B0604020202020204" pitchFamily="34" charset="0"/>
                          <a:cs typeface="Arial" panose="020B0604020202020204" pitchFamily="34" charset="0"/>
                        </a:rPr>
                        <a:t>R</a:t>
                      </a:r>
                      <a:endParaRPr lang="de-CH" sz="12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en-US" sz="1200" b="0" dirty="0" err="1">
                          <a:effectLst/>
                          <a:latin typeface="Arial" panose="020B0604020202020204" pitchFamily="34" charset="0"/>
                          <a:cs typeface="Arial" panose="020B0604020202020204" pitchFamily="34" charset="0"/>
                        </a:rPr>
                        <a:t>Masterstudent</a:t>
                      </a:r>
                      <a:r>
                        <a:rPr lang="en-US" sz="1200" b="0" spc="-2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im</a:t>
                      </a:r>
                      <a:r>
                        <a:rPr lang="en-US" sz="1200" b="0" spc="-3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4.</a:t>
                      </a:r>
                      <a:r>
                        <a:rPr lang="en-US" sz="1200" b="0" spc="-3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Semester</a:t>
                      </a:r>
                      <a:r>
                        <a:rPr lang="en-US" sz="1200" b="0" spc="-4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mit</a:t>
                      </a:r>
                      <a:r>
                        <a:rPr lang="en-US" sz="1200" b="0" spc="-2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Profilierung</a:t>
                      </a:r>
                      <a:r>
                        <a:rPr lang="en-US" sz="1200" b="0" spc="-2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Sportmanagement</a:t>
                      </a:r>
                      <a:r>
                        <a:rPr lang="en-US" sz="1200" b="0" dirty="0">
                          <a:effectLst/>
                          <a:latin typeface="Arial" panose="020B0604020202020204" pitchFamily="34" charset="0"/>
                          <a:cs typeface="Arial" panose="020B0604020202020204" pitchFamily="34" charset="0"/>
                        </a:rPr>
                        <a:t>,</a:t>
                      </a:r>
                      <a:r>
                        <a:rPr lang="en-US" sz="1200" b="0" spc="-3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Berufsaussichten</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zuerst</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Sportlehrer</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jetzt</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aber</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mehr</a:t>
                      </a:r>
                      <a:r>
                        <a:rPr lang="en-US" sz="1200" b="0" dirty="0">
                          <a:effectLst/>
                          <a:latin typeface="Arial" panose="020B0604020202020204" pitchFamily="34" charset="0"/>
                          <a:cs typeface="Arial" panose="020B0604020202020204" pitchFamily="34" charset="0"/>
                        </a:rPr>
                        <a:t> in </a:t>
                      </a:r>
                      <a:r>
                        <a:rPr lang="en-US" sz="1200" b="0" dirty="0" err="1">
                          <a:effectLst/>
                          <a:latin typeface="Arial" panose="020B0604020202020204" pitchFamily="34" charset="0"/>
                          <a:cs typeface="Arial" panose="020B0604020202020204" pitchFamily="34" charset="0"/>
                        </a:rPr>
                        <a:t>Richtung</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Sportmanagement</a:t>
                      </a:r>
                      <a:r>
                        <a:rPr lang="en-US" sz="1200" b="0" dirty="0">
                          <a:effectLst/>
                          <a:latin typeface="Arial" panose="020B0604020202020204" pitchFamily="34" charset="0"/>
                          <a:cs typeface="Arial" panose="020B0604020202020204" pitchFamily="34" charset="0"/>
                        </a:rPr>
                        <a:t>, hat in </a:t>
                      </a:r>
                      <a:r>
                        <a:rPr lang="en-US" sz="1200" b="0" dirty="0" err="1">
                          <a:effectLst/>
                          <a:latin typeface="Arial" panose="020B0604020202020204" pitchFamily="34" charset="0"/>
                          <a:cs typeface="Arial" panose="020B0604020202020204" pitchFamily="34" charset="0"/>
                        </a:rPr>
                        <a:t>dieser</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Abteilung</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auch</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schon</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als</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HiWi</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gearbeitet</a:t>
                      </a:r>
                      <a:r>
                        <a:rPr lang="en-US" sz="1200" b="0" dirty="0">
                          <a:effectLst/>
                          <a:latin typeface="Arial" panose="020B0604020202020204" pitchFamily="34" charset="0"/>
                          <a:cs typeface="Arial" panose="020B0604020202020204" pitchFamily="34" charset="0"/>
                        </a:rPr>
                        <a:t> und </a:t>
                      </a:r>
                      <a:r>
                        <a:rPr lang="en-US" sz="1200" b="0" dirty="0" err="1">
                          <a:effectLst/>
                          <a:latin typeface="Arial" panose="020B0604020202020204" pitchFamily="34" charset="0"/>
                          <a:cs typeface="Arial" panose="020B0604020202020204" pitchFamily="34" charset="0"/>
                        </a:rPr>
                        <a:t>startet</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im</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nächsten</a:t>
                      </a:r>
                      <a:r>
                        <a:rPr lang="en-US" sz="1200" b="0" dirty="0">
                          <a:effectLst/>
                          <a:latin typeface="Arial" panose="020B0604020202020204" pitchFamily="34" charset="0"/>
                          <a:cs typeface="Arial" panose="020B0604020202020204" pitchFamily="34" charset="0"/>
                        </a:rPr>
                        <a:t> Semester </a:t>
                      </a:r>
                      <a:r>
                        <a:rPr lang="en-US" sz="1200" b="0" dirty="0" err="1">
                          <a:effectLst/>
                          <a:latin typeface="Arial" panose="020B0604020202020204" pitchFamily="34" charset="0"/>
                          <a:cs typeface="Arial" panose="020B0604020202020204" pitchFamily="34" charset="0"/>
                        </a:rPr>
                        <a:t>als</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Doktorand</a:t>
                      </a:r>
                      <a:r>
                        <a:rPr lang="en-US" sz="1200" b="0" dirty="0">
                          <a:effectLst/>
                          <a:latin typeface="Arial" panose="020B0604020202020204" pitchFamily="34" charset="0"/>
                          <a:cs typeface="Arial" panose="020B0604020202020204" pitchFamily="34" charset="0"/>
                        </a:rPr>
                        <a:t> in </a:t>
                      </a:r>
                      <a:r>
                        <a:rPr lang="en-US" sz="1200" b="0" dirty="0" err="1">
                          <a:effectLst/>
                          <a:latin typeface="Arial" panose="020B0604020202020204" pitchFamily="34" charset="0"/>
                          <a:cs typeface="Arial" panose="020B0604020202020204" pitchFamily="34" charset="0"/>
                        </a:rPr>
                        <a:t>dieser</a:t>
                      </a:r>
                      <a:r>
                        <a:rPr lang="en-US" sz="1200" b="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Abteilung</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229679834"/>
                  </a:ext>
                </a:extLst>
              </a:tr>
              <a:tr h="339725">
                <a:tc>
                  <a:txBody>
                    <a:bodyPr/>
                    <a:lstStyle/>
                    <a:p>
                      <a:pPr marL="5080" algn="ctr">
                        <a:lnSpc>
                          <a:spcPts val="1300"/>
                        </a:lnSpc>
                        <a:spcAft>
                          <a:spcPts val="0"/>
                        </a:spcAft>
                      </a:pPr>
                      <a:r>
                        <a:rPr lang="en-US" sz="1200" b="0">
                          <a:effectLst/>
                          <a:latin typeface="Arial" panose="020B0604020202020204" pitchFamily="34" charset="0"/>
                          <a:cs typeface="Arial" panose="020B0604020202020204" pitchFamily="34" charset="0"/>
                        </a:rPr>
                        <a:t>M</a:t>
                      </a:r>
                      <a:endParaRPr lang="de-CH" sz="12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00"/>
                        </a:lnSpc>
                        <a:spcAft>
                          <a:spcPts val="0"/>
                        </a:spcAft>
                      </a:pPr>
                      <a:r>
                        <a:rPr lang="en-US" sz="1200" b="0" dirty="0" err="1">
                          <a:effectLst/>
                          <a:latin typeface="Arial" panose="020B0604020202020204" pitchFamily="34" charset="0"/>
                          <a:cs typeface="Arial" panose="020B0604020202020204" pitchFamily="34" charset="0"/>
                        </a:rPr>
                        <a:t>Masterstudent</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im</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2.</a:t>
                      </a:r>
                      <a:r>
                        <a:rPr lang="en-US" sz="1200" b="0" spc="-2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Semester</a:t>
                      </a:r>
                      <a:r>
                        <a:rPr lang="en-US" sz="1200" b="0" spc="-2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Sport</a:t>
                      </a:r>
                      <a:r>
                        <a:rPr lang="en-US" sz="1200" b="0" spc="-1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Science</a:t>
                      </a:r>
                      <a:r>
                        <a:rPr lang="en-US" sz="1200" b="0" spc="-1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Research</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in</a:t>
                      </a:r>
                      <a:r>
                        <a:rPr lang="en-US" sz="1200" b="0" spc="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der</a:t>
                      </a:r>
                      <a:r>
                        <a:rPr lang="en-US" sz="1200" b="0" spc="-20" dirty="0">
                          <a:effectLst/>
                          <a:latin typeface="Arial" panose="020B0604020202020204" pitchFamily="34" charset="0"/>
                          <a:cs typeface="Arial" panose="020B0604020202020204" pitchFamily="34" charset="0"/>
                        </a:rPr>
                        <a:t> </a:t>
                      </a:r>
                      <a:r>
                        <a:rPr lang="en-US" sz="1200" b="0" spc="-10" dirty="0" err="1" smtClean="0">
                          <a:effectLst/>
                          <a:latin typeface="Arial" panose="020B0604020202020204" pitchFamily="34" charset="0"/>
                          <a:cs typeface="Arial" panose="020B0604020202020204" pitchFamily="34" charset="0"/>
                        </a:rPr>
                        <a:t>Abteilung</a:t>
                      </a:r>
                      <a:r>
                        <a:rPr lang="en-US" sz="1200" b="0" spc="-10" dirty="0" smtClean="0">
                          <a:effectLst/>
                          <a:latin typeface="Arial" panose="020B0604020202020204" pitchFamily="34" charset="0"/>
                          <a:cs typeface="Arial" panose="020B0604020202020204" pitchFamily="34" charset="0"/>
                        </a:rPr>
                        <a:t> </a:t>
                      </a:r>
                      <a:r>
                        <a:rPr lang="en-US" sz="1200" b="0" spc="-10" dirty="0" err="1" smtClean="0">
                          <a:effectLst/>
                          <a:latin typeface="Arial" panose="020B0604020202020204" pitchFamily="34" charset="0"/>
                          <a:cs typeface="Arial" panose="020B0604020202020204" pitchFamily="34" charset="0"/>
                        </a:rPr>
                        <a:t>Gesundheitswissenschaft</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200988044"/>
                  </a:ext>
                </a:extLst>
              </a:tr>
              <a:tr h="339725">
                <a:tc>
                  <a:txBody>
                    <a:bodyPr/>
                    <a:lstStyle/>
                    <a:p>
                      <a:pPr marL="7620" algn="ctr">
                        <a:lnSpc>
                          <a:spcPts val="1320"/>
                        </a:lnSpc>
                        <a:spcAft>
                          <a:spcPts val="0"/>
                        </a:spcAft>
                      </a:pPr>
                      <a:r>
                        <a:rPr lang="en-US" sz="1200" b="0">
                          <a:effectLst/>
                          <a:latin typeface="Arial" panose="020B0604020202020204" pitchFamily="34" charset="0"/>
                          <a:cs typeface="Arial" panose="020B0604020202020204" pitchFamily="34" charset="0"/>
                        </a:rPr>
                        <a:t>C</a:t>
                      </a:r>
                      <a:endParaRPr lang="de-CH" sz="1200" b="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15"/>
                        </a:lnSpc>
                        <a:spcAft>
                          <a:spcPts val="0"/>
                        </a:spcAft>
                      </a:pPr>
                      <a:r>
                        <a:rPr lang="en-US" sz="1200" b="0" dirty="0" err="1">
                          <a:effectLst/>
                          <a:latin typeface="Arial" panose="020B0604020202020204" pitchFamily="34" charset="0"/>
                          <a:cs typeface="Arial" panose="020B0604020202020204" pitchFamily="34" charset="0"/>
                        </a:rPr>
                        <a:t>Vor</a:t>
                      </a:r>
                      <a:r>
                        <a:rPr lang="en-US" sz="1200" b="0" spc="-3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kurzem</a:t>
                      </a:r>
                      <a:r>
                        <a:rPr lang="en-US" sz="1200" b="0" spc="-1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den</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Master</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abgeschlossen</a:t>
                      </a:r>
                      <a:r>
                        <a:rPr lang="en-US" sz="1200" b="0" spc="-1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und</a:t>
                      </a:r>
                      <a:r>
                        <a:rPr lang="en-US" sz="1200" b="0" spc="-1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doktoriert</a:t>
                      </a:r>
                      <a:r>
                        <a:rPr lang="en-US" sz="1200" b="0" spc="-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nun</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in</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der</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Abteilung</a:t>
                      </a:r>
                      <a:r>
                        <a:rPr lang="en-US" sz="1200" b="0" spc="-5" dirty="0">
                          <a:effectLst/>
                          <a:latin typeface="Arial" panose="020B0604020202020204" pitchFamily="34" charset="0"/>
                          <a:cs typeface="Arial" panose="020B0604020202020204" pitchFamily="34" charset="0"/>
                        </a:rPr>
                        <a:t> </a:t>
                      </a:r>
                      <a:r>
                        <a:rPr lang="en-US" sz="1200" b="0" spc="-25" dirty="0" err="1" smtClean="0">
                          <a:effectLst/>
                          <a:latin typeface="Arial" panose="020B0604020202020204" pitchFamily="34" charset="0"/>
                          <a:cs typeface="Arial" panose="020B0604020202020204" pitchFamily="34" charset="0"/>
                        </a:rPr>
                        <a:t>für</a:t>
                      </a:r>
                      <a:r>
                        <a:rPr lang="en-US" sz="1200" b="0" spc="-25" dirty="0" smtClean="0">
                          <a:effectLst/>
                          <a:latin typeface="Arial" panose="020B0604020202020204" pitchFamily="34" charset="0"/>
                          <a:cs typeface="Arial" panose="020B0604020202020204" pitchFamily="34" charset="0"/>
                        </a:rPr>
                        <a:t> </a:t>
                      </a:r>
                      <a:r>
                        <a:rPr lang="en-US" sz="1200" b="0" spc="-10" dirty="0" err="1" smtClean="0">
                          <a:effectLst/>
                          <a:latin typeface="Arial" panose="020B0604020202020204" pitchFamily="34" charset="0"/>
                          <a:cs typeface="Arial" panose="020B0604020202020204" pitchFamily="34" charset="0"/>
                        </a:rPr>
                        <a:t>Sportpädagogik</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582173902"/>
                  </a:ext>
                </a:extLst>
              </a:tr>
              <a:tr h="342900">
                <a:tc>
                  <a:txBody>
                    <a:bodyPr/>
                    <a:lstStyle/>
                    <a:p>
                      <a:pPr marL="3810" algn="ctr">
                        <a:lnSpc>
                          <a:spcPts val="1325"/>
                        </a:lnSpc>
                        <a:spcAft>
                          <a:spcPts val="0"/>
                        </a:spcAft>
                      </a:pPr>
                      <a:r>
                        <a:rPr lang="en-US" sz="1200" b="0" dirty="0">
                          <a:effectLst/>
                          <a:latin typeface="Arial" panose="020B0604020202020204" pitchFamily="34" charset="0"/>
                          <a:cs typeface="Arial" panose="020B0604020202020204" pitchFamily="34" charset="0"/>
                        </a:rPr>
                        <a:t>G</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25"/>
                        </a:lnSpc>
                        <a:spcAft>
                          <a:spcPts val="0"/>
                        </a:spcAft>
                      </a:pPr>
                      <a:r>
                        <a:rPr lang="en-US" sz="1200" b="0" dirty="0" err="1">
                          <a:effectLst/>
                          <a:latin typeface="Arial" panose="020B0604020202020204" pitchFamily="34" charset="0"/>
                          <a:cs typeface="Arial" panose="020B0604020202020204" pitchFamily="34" charset="0"/>
                        </a:rPr>
                        <a:t>Masterstudent</a:t>
                      </a:r>
                      <a:r>
                        <a:rPr lang="en-US" sz="1200" b="0" spc="-1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im</a:t>
                      </a:r>
                      <a:r>
                        <a:rPr lang="en-US" sz="1200" b="0" spc="-2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1.</a:t>
                      </a:r>
                      <a:r>
                        <a:rPr lang="en-US" sz="1200" b="0" spc="-2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Semester</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mit</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Profilierung</a:t>
                      </a:r>
                      <a:r>
                        <a:rPr lang="en-US" sz="1200" b="0" spc="-10" dirty="0">
                          <a:effectLst/>
                          <a:latin typeface="Arial" panose="020B0604020202020204" pitchFamily="34" charset="0"/>
                          <a:cs typeface="Arial" panose="020B0604020202020204" pitchFamily="34" charset="0"/>
                        </a:rPr>
                        <a:t> </a:t>
                      </a:r>
                      <a:r>
                        <a:rPr lang="en-US" sz="1200" b="0" dirty="0" err="1" smtClean="0">
                          <a:effectLst/>
                          <a:latin typeface="Arial" panose="020B0604020202020204" pitchFamily="34" charset="0"/>
                          <a:cs typeface="Arial" panose="020B0604020202020204" pitchFamily="34" charset="0"/>
                        </a:rPr>
                        <a:t>Sportmanagement</a:t>
                      </a:r>
                      <a:r>
                        <a:rPr lang="en-US" sz="1200" b="0" dirty="0">
                          <a:effectLst/>
                          <a:latin typeface="Arial" panose="020B0604020202020204" pitchFamily="34" charset="0"/>
                          <a:cs typeface="Arial" panose="020B0604020202020204" pitchFamily="34" charset="0"/>
                        </a:rPr>
                        <a:t>,</a:t>
                      </a:r>
                      <a:r>
                        <a:rPr lang="en-US" sz="1200" b="0" spc="-2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Berufsaussicht</a:t>
                      </a:r>
                      <a:r>
                        <a:rPr lang="en-US" sz="1200" b="0" spc="-15" dirty="0">
                          <a:effectLst/>
                          <a:latin typeface="Arial" panose="020B0604020202020204" pitchFamily="34" charset="0"/>
                          <a:cs typeface="Arial" panose="020B0604020202020204" pitchFamily="34" charset="0"/>
                        </a:rPr>
                        <a:t> </a:t>
                      </a:r>
                      <a:r>
                        <a:rPr lang="en-US" sz="1200" b="0" spc="-25" dirty="0" smtClean="0">
                          <a:effectLst/>
                          <a:latin typeface="Arial" panose="020B0604020202020204" pitchFamily="34" charset="0"/>
                          <a:cs typeface="Arial" panose="020B0604020202020204" pitchFamily="34" charset="0"/>
                        </a:rPr>
                        <a:t>war </a:t>
                      </a:r>
                      <a:r>
                        <a:rPr lang="en-US" sz="1200" b="0" dirty="0" smtClean="0">
                          <a:effectLst/>
                          <a:latin typeface="Arial" panose="020B0604020202020204" pitchFamily="34" charset="0"/>
                          <a:cs typeface="Arial" panose="020B0604020202020204" pitchFamily="34" charset="0"/>
                        </a:rPr>
                        <a:t>mal</a:t>
                      </a:r>
                      <a:r>
                        <a:rPr lang="en-US" sz="1200" b="0" spc="-15" dirty="0" smtClean="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Sportlehrer</a:t>
                      </a:r>
                      <a:r>
                        <a:rPr lang="en-US" sz="1200" b="0" spc="-20"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und</a:t>
                      </a:r>
                      <a:r>
                        <a:rPr lang="en-US" sz="1200" b="0" spc="-10"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jetzt</a:t>
                      </a:r>
                      <a:r>
                        <a:rPr lang="en-US" sz="1200" b="0" spc="-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eher</a:t>
                      </a:r>
                      <a:r>
                        <a:rPr lang="en-US" sz="1200" b="0" spc="-15" dirty="0">
                          <a:effectLst/>
                          <a:latin typeface="Arial" panose="020B0604020202020204" pitchFamily="34" charset="0"/>
                          <a:cs typeface="Arial" panose="020B0604020202020204" pitchFamily="34" charset="0"/>
                        </a:rPr>
                        <a:t> </a:t>
                      </a:r>
                      <a:r>
                        <a:rPr lang="en-US" sz="1200" b="0" dirty="0">
                          <a:effectLst/>
                          <a:latin typeface="Arial" panose="020B0604020202020204" pitchFamily="34" charset="0"/>
                          <a:cs typeface="Arial" panose="020B0604020202020204" pitchFamily="34" charset="0"/>
                        </a:rPr>
                        <a:t>in</a:t>
                      </a:r>
                      <a:r>
                        <a:rPr lang="en-US" sz="1200" b="0" spc="-15" dirty="0">
                          <a:effectLst/>
                          <a:latin typeface="Arial" panose="020B0604020202020204" pitchFamily="34" charset="0"/>
                          <a:cs typeface="Arial" panose="020B0604020202020204" pitchFamily="34" charset="0"/>
                        </a:rPr>
                        <a:t> </a:t>
                      </a:r>
                      <a:r>
                        <a:rPr lang="en-US" sz="1200" b="0" dirty="0" err="1">
                          <a:effectLst/>
                          <a:latin typeface="Arial" panose="020B0604020202020204" pitchFamily="34" charset="0"/>
                          <a:cs typeface="Arial" panose="020B0604020202020204" pitchFamily="34" charset="0"/>
                        </a:rPr>
                        <a:t>Richtung</a:t>
                      </a:r>
                      <a:r>
                        <a:rPr lang="en-US" sz="1200" b="0" dirty="0">
                          <a:effectLst/>
                          <a:latin typeface="Arial" panose="020B0604020202020204" pitchFamily="34" charset="0"/>
                          <a:cs typeface="Arial" panose="020B0604020202020204" pitchFamily="34" charset="0"/>
                        </a:rPr>
                        <a:t> </a:t>
                      </a:r>
                      <a:r>
                        <a:rPr lang="en-US" sz="1200" b="0" spc="-10" dirty="0" err="1">
                          <a:effectLst/>
                          <a:latin typeface="Arial" panose="020B0604020202020204" pitchFamily="34" charset="0"/>
                          <a:cs typeface="Arial" panose="020B0604020202020204" pitchFamily="34" charset="0"/>
                        </a:rPr>
                        <a:t>Sportmanagement</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324287942"/>
                  </a:ext>
                </a:extLst>
              </a:tr>
            </a:tbl>
          </a:graphicData>
        </a:graphic>
      </p:graphicFrame>
      <p:graphicFrame>
        <p:nvGraphicFramePr>
          <p:cNvPr id="10" name="Tabelle 9"/>
          <p:cNvGraphicFramePr>
            <a:graphicFrameLocks noGrp="1"/>
          </p:cNvGraphicFramePr>
          <p:nvPr>
            <p:extLst/>
          </p:nvPr>
        </p:nvGraphicFramePr>
        <p:xfrm>
          <a:off x="4644008" y="2139702"/>
          <a:ext cx="4320000" cy="2708180"/>
        </p:xfrm>
        <a:graphic>
          <a:graphicData uri="http://schemas.openxmlformats.org/drawingml/2006/table">
            <a:tbl>
              <a:tblPr firstRow="1">
                <a:tableStyleId>{F5AB1C69-6EDB-4FF4-983F-18BD219EF322}</a:tableStyleId>
              </a:tblPr>
              <a:tblGrid>
                <a:gridCol w="360000">
                  <a:extLst>
                    <a:ext uri="{9D8B030D-6E8A-4147-A177-3AD203B41FA5}">
                      <a16:colId xmlns:a16="http://schemas.microsoft.com/office/drawing/2014/main" val="1261474445"/>
                    </a:ext>
                  </a:extLst>
                </a:gridCol>
                <a:gridCol w="3960000">
                  <a:extLst>
                    <a:ext uri="{9D8B030D-6E8A-4147-A177-3AD203B41FA5}">
                      <a16:colId xmlns:a16="http://schemas.microsoft.com/office/drawing/2014/main" val="1797667300"/>
                    </a:ext>
                  </a:extLst>
                </a:gridCol>
              </a:tblGrid>
              <a:tr h="252000">
                <a:tc>
                  <a:txBody>
                    <a:bodyPr/>
                    <a:lstStyle/>
                    <a:p>
                      <a:pPr marL="5715" algn="ctr">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ct val="100000"/>
                        </a:lnSpc>
                        <a:spcBef>
                          <a:spcPts val="10"/>
                        </a:spcBef>
                        <a:spcAft>
                          <a:spcPts val="0"/>
                        </a:spcAft>
                      </a:pPr>
                      <a:r>
                        <a:rPr lang="de-CH" sz="1200" b="0" dirty="0" smtClean="0">
                          <a:effectLst/>
                          <a:latin typeface="Arial" panose="020B0604020202020204" pitchFamily="34" charset="0"/>
                          <a:ea typeface="Calibri" panose="020F0502020204030204" pitchFamily="34" charset="0"/>
                          <a:cs typeface="Arial" panose="020B0604020202020204" pitchFamily="34" charset="0"/>
                        </a:rPr>
                        <a:t>Doktorierende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34146568"/>
                  </a:ext>
                </a:extLst>
              </a:tr>
              <a:tr h="342900">
                <a:tc>
                  <a:txBody>
                    <a:bodyPr/>
                    <a:lstStyle/>
                    <a:p>
                      <a:pPr marL="5715" algn="ctr">
                        <a:spcAft>
                          <a:spcPts val="0"/>
                        </a:spcAft>
                      </a:pPr>
                      <a:r>
                        <a:rPr lang="en-US" sz="1200" dirty="0">
                          <a:effectLst/>
                          <a:latin typeface="Arial" panose="020B0604020202020204" pitchFamily="34" charset="0"/>
                          <a:cs typeface="Arial" panose="020B0604020202020204" pitchFamily="34" charset="0"/>
                        </a:rPr>
                        <a:t>R</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spcAft>
                          <a:spcPts val="0"/>
                        </a:spcAft>
                      </a:pPr>
                      <a:r>
                        <a:rPr lang="en-US" sz="1200" dirty="0">
                          <a:effectLst/>
                          <a:latin typeface="Arial" panose="020B0604020202020204" pitchFamily="34" charset="0"/>
                          <a:cs typeface="Arial" panose="020B0604020202020204" pitchFamily="34" charset="0"/>
                        </a:rPr>
                        <a:t>Bachelor</a:t>
                      </a:r>
                      <a:r>
                        <a:rPr lang="en-US" sz="1200" spc="-2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2014</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2021</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Sportsoziologie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smtClean="0">
                          <a:effectLst/>
                          <a:latin typeface="Arial" panose="020B0604020202020204" pitchFamily="34" charset="0"/>
                          <a:cs typeface="Arial" panose="020B0604020202020204" pitchFamily="34" charset="0"/>
                        </a:rPr>
                        <a:t>Management</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565771514"/>
                  </a:ext>
                </a:extLst>
              </a:tr>
              <a:tr h="339725">
                <a:tc>
                  <a:txBody>
                    <a:bodyPr/>
                    <a:lstStyle/>
                    <a:p>
                      <a:pPr marL="5715" algn="ctr">
                        <a:lnSpc>
                          <a:spcPts val="1320"/>
                        </a:lnSpc>
                        <a:spcAft>
                          <a:spcPts val="0"/>
                        </a:spcAft>
                      </a:pPr>
                      <a:r>
                        <a:rPr lang="en-US" sz="1200" dirty="0">
                          <a:effectLst/>
                          <a:latin typeface="Arial" panose="020B0604020202020204" pitchFamily="34" charset="0"/>
                          <a:cs typeface="Arial" panose="020B0604020202020204" pitchFamily="34" charset="0"/>
                        </a:rPr>
                        <a:t>B</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20"/>
                        </a:lnSpc>
                        <a:spcAft>
                          <a:spcPts val="0"/>
                        </a:spcAft>
                      </a:pPr>
                      <a:r>
                        <a:rPr lang="en-US" sz="1200" dirty="0">
                          <a:effectLst/>
                          <a:latin typeface="Arial" panose="020B0604020202020204" pitchFamily="34" charset="0"/>
                          <a:cs typeface="Arial" panose="020B0604020202020204" pitchFamily="34" charset="0"/>
                        </a:rPr>
                        <a:t>Bachelor</a:t>
                      </a:r>
                      <a:r>
                        <a:rPr lang="en-US" sz="1200" spc="-3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2014</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2020</a:t>
                      </a:r>
                      <a:r>
                        <a:rPr lang="en-US" sz="1200" spc="-2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in</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der</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Sportpsychologie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err="1" smtClean="0">
                          <a:effectLst/>
                          <a:latin typeface="Arial" panose="020B0604020202020204" pitchFamily="34" charset="0"/>
                          <a:cs typeface="Arial" panose="020B0604020202020204" pitchFamily="34" charset="0"/>
                        </a:rPr>
                        <a:t>Forschungsmethoden</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415554929"/>
                  </a:ext>
                </a:extLst>
              </a:tr>
              <a:tr h="339725">
                <a:tc>
                  <a:txBody>
                    <a:bodyPr/>
                    <a:lstStyle/>
                    <a:p>
                      <a:pPr marL="5080" algn="ctr">
                        <a:spcAft>
                          <a:spcPts val="0"/>
                        </a:spcAft>
                      </a:pPr>
                      <a:r>
                        <a:rPr lang="en-US" sz="1200">
                          <a:effectLst/>
                          <a:latin typeface="Arial" panose="020B0604020202020204" pitchFamily="34" charset="0"/>
                          <a:cs typeface="Arial" panose="020B0604020202020204" pitchFamily="34" charset="0"/>
                        </a:rPr>
                        <a:t>M</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35"/>
                        </a:lnSpc>
                        <a:spcAft>
                          <a:spcPts val="0"/>
                        </a:spcAft>
                      </a:pPr>
                      <a:r>
                        <a:rPr lang="en-US" sz="1200" dirty="0">
                          <a:effectLst/>
                          <a:latin typeface="Arial" panose="020B0604020202020204" pitchFamily="34" charset="0"/>
                          <a:cs typeface="Arial" panose="020B0604020202020204" pitchFamily="34" charset="0"/>
                        </a:rPr>
                        <a:t>Bachelor</a:t>
                      </a:r>
                      <a:r>
                        <a:rPr lang="en-US" sz="1200" spc="-2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2009</a:t>
                      </a:r>
                      <a:r>
                        <a:rPr lang="en-US" sz="1200" spc="-2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2018</a:t>
                      </a:r>
                      <a:r>
                        <a:rPr lang="en-US" sz="1200" spc="-2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Sportpsychologie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err="1" smtClean="0">
                          <a:effectLst/>
                          <a:latin typeface="Arial" panose="020B0604020202020204" pitchFamily="34" charset="0"/>
                          <a:cs typeface="Arial" panose="020B0604020202020204" pitchFamily="34" charset="0"/>
                        </a:rPr>
                        <a:t>Forschungsmethoden</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964027103"/>
                  </a:ext>
                </a:extLst>
              </a:tr>
              <a:tr h="342900">
                <a:tc>
                  <a:txBody>
                    <a:bodyPr/>
                    <a:lstStyle/>
                    <a:p>
                      <a:pPr marL="8255" algn="ctr">
                        <a:spcAft>
                          <a:spcPts val="0"/>
                        </a:spcAft>
                      </a:pPr>
                      <a:r>
                        <a:rPr lang="en-US" sz="1200">
                          <a:effectLst/>
                          <a:latin typeface="Arial" panose="020B0604020202020204" pitchFamily="34" charset="0"/>
                          <a:cs typeface="Arial" panose="020B0604020202020204" pitchFamily="34" charset="0"/>
                        </a:rPr>
                        <a:t>P</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spcAft>
                          <a:spcPts val="0"/>
                        </a:spcAft>
                      </a:pPr>
                      <a:r>
                        <a:rPr lang="en-US" sz="1200" dirty="0">
                          <a:effectLst/>
                          <a:latin typeface="Arial" panose="020B0604020202020204" pitchFamily="34" charset="0"/>
                          <a:cs typeface="Arial" panose="020B0604020202020204" pitchFamily="34" charset="0"/>
                        </a:rPr>
                        <a:t>Bachelor</a:t>
                      </a:r>
                      <a:r>
                        <a:rPr lang="en-US" sz="1200" spc="-3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2013</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2018</a:t>
                      </a:r>
                      <a:r>
                        <a:rPr lang="en-US" sz="1200" spc="-2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in</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der</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Sportsoziologie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smtClean="0">
                          <a:effectLst/>
                          <a:latin typeface="Arial" panose="020B0604020202020204" pitchFamily="34" charset="0"/>
                          <a:cs typeface="Arial" panose="020B0604020202020204" pitchFamily="34" charset="0"/>
                        </a:rPr>
                        <a:t>Management</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23790679"/>
                  </a:ext>
                </a:extLst>
              </a:tr>
              <a:tr h="339725">
                <a:tc>
                  <a:txBody>
                    <a:bodyPr/>
                    <a:lstStyle/>
                    <a:p>
                      <a:pPr marL="5715" algn="ctr">
                        <a:spcAft>
                          <a:spcPts val="0"/>
                        </a:spcAft>
                      </a:pPr>
                      <a:r>
                        <a:rPr lang="en-US" sz="1200">
                          <a:effectLst/>
                          <a:latin typeface="Arial" panose="020B0604020202020204" pitchFamily="34" charset="0"/>
                          <a:cs typeface="Arial" panose="020B0604020202020204" pitchFamily="34" charset="0"/>
                        </a:rPr>
                        <a:t>L</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35"/>
                        </a:lnSpc>
                        <a:spcAft>
                          <a:spcPts val="0"/>
                        </a:spcAft>
                      </a:pPr>
                      <a:r>
                        <a:rPr lang="en-US" sz="1200" dirty="0">
                          <a:effectLst/>
                          <a:latin typeface="Arial" panose="020B0604020202020204" pitchFamily="34" charset="0"/>
                          <a:cs typeface="Arial" panose="020B0604020202020204" pitchFamily="34" charset="0"/>
                        </a:rPr>
                        <a:t>Bachelor</a:t>
                      </a:r>
                      <a:r>
                        <a:rPr lang="en-US" sz="1200" spc="-3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2013</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2018</a:t>
                      </a:r>
                      <a:r>
                        <a:rPr lang="en-US" sz="1200" spc="-2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in</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der</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Sportsoziologie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smtClean="0">
                          <a:effectLst/>
                          <a:latin typeface="Arial" panose="020B0604020202020204" pitchFamily="34" charset="0"/>
                          <a:cs typeface="Arial" panose="020B0604020202020204" pitchFamily="34" charset="0"/>
                        </a:rPr>
                        <a:t>Management</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199190790"/>
                  </a:ext>
                </a:extLst>
              </a:tr>
              <a:tr h="342900">
                <a:tc>
                  <a:txBody>
                    <a:bodyPr/>
                    <a:lstStyle/>
                    <a:p>
                      <a:pPr marL="5715" algn="ctr">
                        <a:spcAft>
                          <a:spcPts val="0"/>
                        </a:spcAft>
                      </a:pPr>
                      <a:r>
                        <a:rPr lang="en-US" sz="1200">
                          <a:effectLst/>
                          <a:latin typeface="Arial" panose="020B0604020202020204" pitchFamily="34" charset="0"/>
                          <a:cs typeface="Arial" panose="020B0604020202020204" pitchFamily="34" charset="0"/>
                        </a:rPr>
                        <a:t>S</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spcAft>
                          <a:spcPts val="0"/>
                        </a:spcAft>
                      </a:pPr>
                      <a:r>
                        <a:rPr lang="en-US" sz="1200" dirty="0">
                          <a:effectLst/>
                          <a:latin typeface="Arial" panose="020B0604020202020204" pitchFamily="34" charset="0"/>
                          <a:cs typeface="Arial" panose="020B0604020202020204" pitchFamily="34" charset="0"/>
                        </a:rPr>
                        <a:t>Bachelor</a:t>
                      </a:r>
                      <a:r>
                        <a:rPr lang="en-US" sz="1200" spc="-3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2014</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2021</a:t>
                      </a:r>
                      <a:r>
                        <a:rPr lang="en-US" sz="1200" spc="-2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in</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der</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Sportsoziologie</a:t>
                      </a:r>
                      <a:r>
                        <a:rPr lang="en-US" sz="1200" spc="-10"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smtClean="0">
                          <a:effectLst/>
                          <a:latin typeface="Arial" panose="020B0604020202020204" pitchFamily="34" charset="0"/>
                          <a:cs typeface="Arial" panose="020B0604020202020204" pitchFamily="34" charset="0"/>
                        </a:rPr>
                        <a:t>Management</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2405441311"/>
                  </a:ext>
                </a:extLst>
              </a:tr>
              <a:tr h="339725">
                <a:tc>
                  <a:txBody>
                    <a:bodyPr/>
                    <a:lstStyle/>
                    <a:p>
                      <a:pPr marL="2540" algn="ctr">
                        <a:lnSpc>
                          <a:spcPts val="1320"/>
                        </a:lnSpc>
                        <a:spcAft>
                          <a:spcPts val="0"/>
                        </a:spcAft>
                      </a:pPr>
                      <a:r>
                        <a:rPr lang="en-US" sz="1200" dirty="0">
                          <a:effectLst/>
                          <a:latin typeface="Arial" panose="020B0604020202020204" pitchFamily="34" charset="0"/>
                          <a:cs typeface="Arial" panose="020B0604020202020204" pitchFamily="34" charset="0"/>
                        </a:rPr>
                        <a:t>D</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a:lnSpc>
                          <a:spcPts val="1320"/>
                        </a:lnSpc>
                        <a:spcAft>
                          <a:spcPts val="0"/>
                        </a:spcAft>
                      </a:pPr>
                      <a:r>
                        <a:rPr lang="en-US" sz="1200" dirty="0">
                          <a:effectLst/>
                          <a:latin typeface="Arial" panose="020B0604020202020204" pitchFamily="34" charset="0"/>
                          <a:cs typeface="Arial" panose="020B0604020202020204" pitchFamily="34" charset="0"/>
                        </a:rPr>
                        <a:t>Bachelor</a:t>
                      </a:r>
                      <a:r>
                        <a:rPr lang="en-US" sz="1200" spc="-2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2015</a:t>
                      </a:r>
                      <a:r>
                        <a:rPr lang="en-US" sz="1200" spc="-2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begonnen</a:t>
                      </a:r>
                      <a:r>
                        <a:rPr lang="en-US" sz="1200" spc="-1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im</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Doktorat</a:t>
                      </a:r>
                      <a:r>
                        <a:rPr lang="en-US" sz="1200" spc="-10"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seit</a:t>
                      </a:r>
                      <a:r>
                        <a:rPr lang="en-US" sz="1200" spc="-10"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2021</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in</a:t>
                      </a:r>
                      <a:r>
                        <a:rPr lang="en-US" sz="1200" spc="-15" dirty="0">
                          <a:effectLst/>
                          <a:latin typeface="Arial" panose="020B0604020202020204" pitchFamily="34" charset="0"/>
                          <a:cs typeface="Arial" panose="020B0604020202020204" pitchFamily="34" charset="0"/>
                        </a:rPr>
                        <a:t> </a:t>
                      </a:r>
                      <a:r>
                        <a:rPr lang="en-US" sz="1200" dirty="0">
                          <a:effectLst/>
                          <a:latin typeface="Arial" panose="020B0604020202020204" pitchFamily="34" charset="0"/>
                          <a:cs typeface="Arial" panose="020B0604020202020204" pitchFamily="34" charset="0"/>
                        </a:rPr>
                        <a:t>der</a:t>
                      </a:r>
                      <a:r>
                        <a:rPr lang="en-US" sz="1200" spc="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Abteilung</a:t>
                      </a:r>
                      <a:r>
                        <a:rPr lang="en-US" sz="1200" spc="-5" dirty="0">
                          <a:effectLst/>
                          <a:latin typeface="Arial" panose="020B0604020202020204" pitchFamily="34" charset="0"/>
                          <a:cs typeface="Arial" panose="020B0604020202020204" pitchFamily="34" charset="0"/>
                        </a:rPr>
                        <a:t> </a:t>
                      </a:r>
                      <a:r>
                        <a:rPr lang="en-US" sz="1200" dirty="0" err="1">
                          <a:effectLst/>
                          <a:latin typeface="Arial" panose="020B0604020202020204" pitchFamily="34" charset="0"/>
                          <a:cs typeface="Arial" panose="020B0604020202020204" pitchFamily="34" charset="0"/>
                        </a:rPr>
                        <a:t>Bewegungs</a:t>
                      </a:r>
                      <a:r>
                        <a:rPr lang="en-US" sz="1200" dirty="0">
                          <a:effectLst/>
                          <a:latin typeface="Arial" panose="020B0604020202020204" pitchFamily="34" charset="0"/>
                          <a:cs typeface="Arial" panose="020B0604020202020204" pitchFamily="34" charset="0"/>
                        </a:rPr>
                        <a:t>-</a:t>
                      </a:r>
                      <a:r>
                        <a:rPr lang="en-US" sz="1200" spc="5" dirty="0">
                          <a:effectLst/>
                          <a:latin typeface="Arial" panose="020B0604020202020204" pitchFamily="34" charset="0"/>
                          <a:cs typeface="Arial" panose="020B0604020202020204" pitchFamily="34" charset="0"/>
                        </a:rPr>
                        <a:t> </a:t>
                      </a:r>
                      <a:r>
                        <a:rPr lang="en-US" sz="1200" spc="-50" dirty="0" smtClean="0">
                          <a:effectLst/>
                          <a:latin typeface="Arial" panose="020B0604020202020204" pitchFamily="34" charset="0"/>
                          <a:cs typeface="Arial" panose="020B0604020202020204" pitchFamily="34" charset="0"/>
                        </a:rPr>
                        <a:t>&amp; </a:t>
                      </a:r>
                      <a:r>
                        <a:rPr lang="en-US" sz="1200" spc="-10" dirty="0" err="1" smtClean="0">
                          <a:effectLst/>
                          <a:latin typeface="Arial" panose="020B0604020202020204" pitchFamily="34" charset="0"/>
                          <a:cs typeface="Arial" panose="020B0604020202020204" pitchFamily="34" charset="0"/>
                        </a:rPr>
                        <a:t>Trainingswissenschaft</a:t>
                      </a:r>
                      <a:r>
                        <a:rPr lang="en-US" sz="1200" spc="-10" dirty="0">
                          <a:effectLst/>
                          <a:latin typeface="Arial" panose="020B060402020202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394639789"/>
                  </a:ext>
                </a:extLst>
              </a:tr>
            </a:tbl>
          </a:graphicData>
        </a:graphic>
      </p:graphicFrame>
    </p:spTree>
    <p:extLst>
      <p:ext uri="{BB962C8B-B14F-4D97-AF65-F5344CB8AC3E}">
        <p14:creationId xmlns:p14="http://schemas.microsoft.com/office/powerpoint/2010/main" val="1377544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err="1" smtClean="0"/>
              <a:t>Fokusgruppengespräche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Ergebnisse</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graphicFrame>
        <p:nvGraphicFramePr>
          <p:cNvPr id="11" name="Tabelle 10"/>
          <p:cNvGraphicFramePr>
            <a:graphicFrameLocks noGrp="1"/>
          </p:cNvGraphicFramePr>
          <p:nvPr>
            <p:extLst/>
          </p:nvPr>
        </p:nvGraphicFramePr>
        <p:xfrm>
          <a:off x="251520" y="1203598"/>
          <a:ext cx="8496944" cy="3749952"/>
        </p:xfrm>
        <a:graphic>
          <a:graphicData uri="http://schemas.openxmlformats.org/drawingml/2006/table">
            <a:tbl>
              <a:tblPr firstRow="1">
                <a:tableStyleId>{F5AB1C69-6EDB-4FF4-983F-18BD219EF322}</a:tableStyleId>
              </a:tblPr>
              <a:tblGrid>
                <a:gridCol w="999640">
                  <a:extLst>
                    <a:ext uri="{9D8B030D-6E8A-4147-A177-3AD203B41FA5}">
                      <a16:colId xmlns:a16="http://schemas.microsoft.com/office/drawing/2014/main" val="3078731026"/>
                    </a:ext>
                  </a:extLst>
                </a:gridCol>
                <a:gridCol w="3748652">
                  <a:extLst>
                    <a:ext uri="{9D8B030D-6E8A-4147-A177-3AD203B41FA5}">
                      <a16:colId xmlns:a16="http://schemas.microsoft.com/office/drawing/2014/main" val="581883200"/>
                    </a:ext>
                  </a:extLst>
                </a:gridCol>
                <a:gridCol w="3748652">
                  <a:extLst>
                    <a:ext uri="{9D8B030D-6E8A-4147-A177-3AD203B41FA5}">
                      <a16:colId xmlns:a16="http://schemas.microsoft.com/office/drawing/2014/main" val="398647412"/>
                    </a:ext>
                  </a:extLst>
                </a:gridCol>
              </a:tblGrid>
              <a:tr h="252000">
                <a:tc>
                  <a:txBody>
                    <a:bodyPr/>
                    <a:lstStyle/>
                    <a:p>
                      <a:pPr marL="5715" algn="ctr">
                        <a:lnSpc>
                          <a:spcPts val="1325"/>
                        </a:lnSpc>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cs typeface="Arial" panose="020B0604020202020204" pitchFamily="34" charset="0"/>
                        </a:rPr>
                        <a:t>Masterstudierende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ea typeface="Calibri" panose="020F0502020204030204" pitchFamily="34" charset="0"/>
                          <a:cs typeface="Arial" panose="020B0604020202020204" pitchFamily="34" charset="0"/>
                        </a:rPr>
                        <a:t>Doktorierende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99517629"/>
                  </a:ext>
                </a:extLst>
              </a:tr>
              <a:tr h="465192">
                <a:tc>
                  <a:txBody>
                    <a:bodyPr/>
                    <a:lstStyle/>
                    <a:p>
                      <a:pPr marL="79375" indent="0">
                        <a:lnSpc>
                          <a:spcPct val="98000"/>
                        </a:lnSpc>
                        <a:spcBef>
                          <a:spcPts val="15"/>
                        </a:spcBef>
                        <a:spcAft>
                          <a:spcPts val="0"/>
                        </a:spcAft>
                        <a:buFont typeface="Arial" panose="020B0604020202020204" pitchFamily="34" charset="0"/>
                        <a:buNone/>
                      </a:pPr>
                      <a:r>
                        <a:rPr lang="en-US" sz="1200" dirty="0" err="1" smtClean="0">
                          <a:effectLst/>
                          <a:latin typeface="Arial" panose="020B0604020202020204" pitchFamily="34" charset="0"/>
                          <a:ea typeface="Calibri" panose="020F0502020204030204" pitchFamily="34" charset="0"/>
                          <a:cs typeface="Arial" panose="020B0604020202020204" pitchFamily="34" charset="0"/>
                        </a:rPr>
                        <a:t>Qualität</a:t>
                      </a:r>
                      <a:endParaRPr lang="en-US" sz="1200" dirty="0" smtClean="0">
                        <a:effectLst/>
                        <a:latin typeface="Arial" panose="020B0604020202020204" pitchFamily="34" charset="0"/>
                        <a:ea typeface="Calibri" panose="020F0502020204030204" pitchFamily="34" charset="0"/>
                        <a:cs typeface="Arial" panose="020B0604020202020204" pitchFamily="34" charset="0"/>
                      </a:endParaRPr>
                    </a:p>
                    <a:p>
                      <a:pPr marL="79375" indent="0">
                        <a:lnSpc>
                          <a:spcPct val="98000"/>
                        </a:lnSpc>
                        <a:spcBef>
                          <a:spcPts val="15"/>
                        </a:spcBef>
                        <a:spcAft>
                          <a:spcPts val="0"/>
                        </a:spcAft>
                        <a:buFont typeface="Arial" panose="020B0604020202020204" pitchFamily="34" charset="0"/>
                        <a:buNone/>
                      </a:pPr>
                      <a:r>
                        <a:rPr lang="en-US" sz="1200" dirty="0" smtClean="0">
                          <a:effectLst/>
                          <a:latin typeface="Arial" panose="020B0604020202020204" pitchFamily="34" charset="0"/>
                          <a:ea typeface="Calibri" panose="020F0502020204030204" pitchFamily="34" charset="0"/>
                          <a:cs typeface="Arial" panose="020B0604020202020204" pitchFamily="34" charset="0"/>
                        </a:rPr>
                        <a:t>der </a:t>
                      </a:r>
                      <a:r>
                        <a:rPr lang="en-US" sz="1200" spc="-10" dirty="0" err="1">
                          <a:effectLst/>
                          <a:latin typeface="Arial" panose="020B0604020202020204" pitchFamily="34" charset="0"/>
                          <a:ea typeface="Calibri" panose="020F0502020204030204" pitchFamily="34" charset="0"/>
                          <a:cs typeface="Arial" panose="020B0604020202020204" pitchFamily="34" charset="0"/>
                        </a:rPr>
                        <a:t>Lehre</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lvl="0" indent="-171450">
                        <a:lnSpc>
                          <a:spcPts val="1400"/>
                        </a:lnSpc>
                        <a:spcAft>
                          <a:spcPts val="0"/>
                        </a:spcAft>
                        <a:buSzPts val="1100"/>
                        <a:buFont typeface="Wingdings" panose="05000000000000000000" pitchFamily="2" charset="2"/>
                        <a:buChar char="§"/>
                        <a:tabLst>
                          <a:tab pos="527050" algn="l"/>
                          <a:tab pos="527685" algn="l"/>
                        </a:tabLst>
                      </a:pPr>
                      <a:r>
                        <a:rPr lang="en-US" sz="1200" b="1" dirty="0">
                          <a:effectLst/>
                          <a:latin typeface="Arial" panose="020B0604020202020204" pitchFamily="34" charset="0"/>
                          <a:ea typeface="Symbol" panose="05050102010706020507" pitchFamily="18" charset="2"/>
                          <a:cs typeface="Arial" panose="020B0604020202020204" pitchFamily="34" charset="0"/>
                        </a:rPr>
                        <a:t>Gut</a:t>
                      </a:r>
                      <a:r>
                        <a:rPr lang="en-US" sz="1200" b="1" spc="-20"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organisierte</a:t>
                      </a:r>
                      <a:r>
                        <a:rPr lang="en-US" sz="1200" b="1" spc="-15" dirty="0">
                          <a:effectLst/>
                          <a:latin typeface="Arial" panose="020B0604020202020204" pitchFamily="34" charset="0"/>
                          <a:ea typeface="Symbol" panose="05050102010706020507" pitchFamily="18" charset="2"/>
                          <a:cs typeface="Arial" panose="020B0604020202020204" pitchFamily="34" charset="0"/>
                        </a:rPr>
                        <a:t> </a:t>
                      </a:r>
                      <a:r>
                        <a:rPr lang="en-US" sz="1200" b="1" spc="-10" dirty="0" err="1">
                          <a:effectLst/>
                          <a:latin typeface="Arial" panose="020B0604020202020204" pitchFamily="34" charset="0"/>
                          <a:ea typeface="Symbol" panose="05050102010706020507" pitchFamily="18" charset="2"/>
                          <a:cs typeface="Arial" panose="020B0604020202020204" pitchFamily="34" charset="0"/>
                        </a:rPr>
                        <a:t>Sportpraxis</a:t>
                      </a:r>
                      <a:endParaRPr lang="de-CH" sz="1200" b="1" dirty="0">
                        <a:effectLst/>
                        <a:latin typeface="Arial" panose="020B0604020202020204" pitchFamily="34" charset="0"/>
                        <a:ea typeface="Symbol" panose="05050102010706020507" pitchFamily="18" charset="2"/>
                        <a:cs typeface="Arial" panose="020B0604020202020204" pitchFamily="34" charset="0"/>
                      </a:endParaRPr>
                    </a:p>
                    <a:p>
                      <a:pPr marL="171450" marR="103505"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Aktualität</a:t>
                      </a:r>
                      <a:r>
                        <a:rPr lang="en-US" sz="1200" dirty="0">
                          <a:effectLst/>
                          <a:latin typeface="Arial" panose="020B0604020202020204" pitchFamily="34" charset="0"/>
                          <a:ea typeface="Symbol" panose="05050102010706020507" pitchFamily="18" charset="2"/>
                          <a:cs typeface="Arial" panose="020B0604020202020204" pitchFamily="34" charset="0"/>
                        </a:rPr>
                        <a:t> von </a:t>
                      </a:r>
                      <a:r>
                        <a:rPr lang="en-US" sz="1200" dirty="0" err="1">
                          <a:effectLst/>
                          <a:latin typeface="Arial" panose="020B0604020202020204" pitchFamily="34" charset="0"/>
                          <a:ea typeface="Symbol" panose="05050102010706020507" pitchFamily="18" charset="2"/>
                          <a:cs typeface="Arial" panose="020B0604020202020204" pitchFamily="34" charset="0"/>
                        </a:rPr>
                        <a:t>Vorlesungsmaterial</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beachten</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233680" lvl="0" indent="-171450">
                        <a:spcAft>
                          <a:spcPts val="0"/>
                        </a:spcAft>
                        <a:buSzPts val="1100"/>
                        <a:buFont typeface="Wingdings" panose="05000000000000000000" pitchFamily="2" charset="2"/>
                        <a:buChar char="§"/>
                        <a:tabLst>
                          <a:tab pos="523875" algn="l"/>
                          <a:tab pos="524510" algn="l"/>
                        </a:tabLst>
                      </a:pPr>
                      <a:r>
                        <a:rPr lang="en-US" sz="1200" b="1" dirty="0" err="1">
                          <a:effectLst/>
                          <a:latin typeface="Arial" panose="020B0604020202020204" pitchFamily="34" charset="0"/>
                          <a:ea typeface="Symbol" panose="05050102010706020507" pitchFamily="18" charset="2"/>
                          <a:cs typeface="Arial" panose="020B0604020202020204" pitchFamily="34" charset="0"/>
                        </a:rPr>
                        <a:t>Breite</a:t>
                      </a:r>
                      <a:r>
                        <a:rPr lang="en-US" sz="1200" b="1" dirty="0">
                          <a:effectLst/>
                          <a:latin typeface="Arial" panose="020B0604020202020204" pitchFamily="34" charset="0"/>
                          <a:ea typeface="Symbol" panose="05050102010706020507" pitchFamily="18" charset="2"/>
                          <a:cs typeface="Arial" panose="020B0604020202020204" pitchFamily="34" charset="0"/>
                        </a:rPr>
                        <a:t> des </a:t>
                      </a:r>
                      <a:r>
                        <a:rPr lang="en-US" sz="1200" b="1" dirty="0" err="1">
                          <a:effectLst/>
                          <a:latin typeface="Arial" panose="020B0604020202020204" pitchFamily="34" charset="0"/>
                          <a:ea typeface="Symbol" panose="05050102010706020507" pitchFamily="18" charset="2"/>
                          <a:cs typeface="Arial" panose="020B0604020202020204" pitchFamily="34" charset="0"/>
                        </a:rPr>
                        <a:t>Studienganges</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Thematik</a:t>
                      </a:r>
                      <a:r>
                        <a:rPr lang="en-US" sz="1200" b="1" spc="-55" dirty="0">
                          <a:effectLst/>
                          <a:latin typeface="Arial" panose="020B0604020202020204" pitchFamily="34" charset="0"/>
                          <a:ea typeface="Symbol" panose="05050102010706020507" pitchFamily="18" charset="2"/>
                          <a:cs typeface="Arial" panose="020B0604020202020204" pitchFamily="34" charset="0"/>
                        </a:rPr>
                        <a:t> </a:t>
                      </a:r>
                      <a:r>
                        <a:rPr lang="en-US" sz="1200" b="1" dirty="0">
                          <a:effectLst/>
                          <a:latin typeface="Arial" panose="020B0604020202020204" pitchFamily="34" charset="0"/>
                          <a:ea typeface="Symbol" panose="05050102010706020507" pitchFamily="18" charset="2"/>
                          <a:cs typeface="Arial" panose="020B0604020202020204" pitchFamily="34" charset="0"/>
                        </a:rPr>
                        <a:t>&amp;</a:t>
                      </a:r>
                      <a:r>
                        <a:rPr lang="en-US" sz="1200" b="1" spc="-55" dirty="0">
                          <a:effectLst/>
                          <a:latin typeface="Arial" panose="020B0604020202020204" pitchFamily="34" charset="0"/>
                          <a:ea typeface="Symbol" panose="05050102010706020507" pitchFamily="18" charset="2"/>
                          <a:cs typeface="Arial" panose="020B0604020202020204" pitchFamily="34" charset="0"/>
                        </a:rPr>
                        <a:t> </a:t>
                      </a:r>
                      <a:r>
                        <a:rPr lang="en-US" sz="1200" b="1" dirty="0">
                          <a:effectLst/>
                          <a:latin typeface="Arial" panose="020B0604020202020204" pitchFamily="34" charset="0"/>
                          <a:ea typeface="Symbol" panose="05050102010706020507" pitchFamily="18" charset="2"/>
                          <a:cs typeface="Arial" panose="020B0604020202020204" pitchFamily="34" charset="0"/>
                        </a:rPr>
                        <a:t>Praxis)</a:t>
                      </a:r>
                      <a:r>
                        <a:rPr lang="en-US" sz="1200" b="1" spc="-60"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wird</a:t>
                      </a:r>
                      <a:r>
                        <a:rPr lang="en-US" sz="1200" b="1" spc="-55"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sehr</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positiv</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gewertet</a:t>
                      </a:r>
                      <a:endParaRPr lang="de-CH" sz="1200" b="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3229679834"/>
                  </a:ext>
                </a:extLst>
              </a:tr>
              <a:tr h="339725">
                <a:tc>
                  <a:txBody>
                    <a:bodyPr/>
                    <a:lstStyle/>
                    <a:p>
                      <a:pPr marL="79375" indent="0">
                        <a:lnSpc>
                          <a:spcPts val="1320"/>
                        </a:lnSpc>
                        <a:spcAft>
                          <a:spcPts val="0"/>
                        </a:spcAft>
                        <a:buFont typeface="Arial" panose="020B0604020202020204" pitchFamily="34" charset="0"/>
                        <a:buNone/>
                      </a:pPr>
                      <a:r>
                        <a:rPr lang="en-US" sz="1200" spc="-10">
                          <a:effectLst/>
                          <a:latin typeface="Arial" panose="020B0604020202020204" pitchFamily="34" charset="0"/>
                          <a:ea typeface="Calibri" panose="020F0502020204030204" pitchFamily="34" charset="0"/>
                          <a:cs typeface="Arial" panose="020B0604020202020204" pitchFamily="34" charset="0"/>
                        </a:rPr>
                        <a:t>Inhalt</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lvl="0" indent="-171450">
                        <a:lnSpc>
                          <a:spcPts val="1395"/>
                        </a:lnSpc>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Erlernen</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von</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vielen</a:t>
                      </a:r>
                      <a:r>
                        <a:rPr lang="en-US" sz="1200" spc="-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Softskills</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604520" lvl="0" indent="-171450">
                        <a:lnSpc>
                          <a:spcPct val="98000"/>
                        </a:lnSpc>
                        <a:spcBef>
                          <a:spcPts val="10"/>
                        </a:spcBef>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Seminare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besseres</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ausnutzen</a:t>
                      </a:r>
                      <a:r>
                        <a:rPr lang="en-US" sz="1200" dirty="0">
                          <a:effectLst/>
                          <a:latin typeface="Arial" panose="020B0604020202020204" pitchFamily="34" charset="0"/>
                          <a:ea typeface="Symbol" panose="05050102010706020507" pitchFamily="18" charset="2"/>
                          <a:cs typeface="Arial" panose="020B0604020202020204" pitchFamily="34" charset="0"/>
                        </a:rPr>
                        <a:t> der </a:t>
                      </a:r>
                      <a:r>
                        <a:rPr lang="en-US" sz="1200" dirty="0" err="1">
                          <a:effectLst/>
                          <a:latin typeface="Arial" panose="020B0604020202020204" pitchFamily="34" charset="0"/>
                          <a:ea typeface="Symbol" panose="05050102010706020507" pitchFamily="18" charset="2"/>
                          <a:cs typeface="Arial" panose="020B0604020202020204" pitchFamily="34" charset="0"/>
                        </a:rPr>
                        <a:t>Zeit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386715" lvl="0" indent="-171450">
                        <a:lnSpc>
                          <a:spcPts val="1350"/>
                        </a:lnSpc>
                        <a:spcAft>
                          <a:spcPts val="0"/>
                        </a:spcAft>
                        <a:buSzPts val="1100"/>
                        <a:buFont typeface="Wingdings" panose="05000000000000000000" pitchFamily="2" charset="2"/>
                        <a:buChar char="§"/>
                        <a:tabLst>
                          <a:tab pos="527050" algn="l"/>
                          <a:tab pos="527685"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Bachelorarbeit</a:t>
                      </a:r>
                      <a:r>
                        <a:rPr lang="en-US" sz="1200" i="1" dirty="0">
                          <a:effectLst/>
                          <a:latin typeface="Arial" panose="020B0604020202020204" pitchFamily="34" charset="0"/>
                          <a:ea typeface="Symbol" panose="05050102010706020507" pitchFamily="18" charset="2"/>
                          <a:cs typeface="Arial" panose="020B0604020202020204" pitchFamily="34" charset="0"/>
                        </a:rPr>
                        <a:t> - </a:t>
                      </a:r>
                      <a:r>
                        <a:rPr lang="en-US" sz="1200" i="1" dirty="0" err="1">
                          <a:effectLst/>
                          <a:latin typeface="Arial" panose="020B0604020202020204" pitchFamily="34" charset="0"/>
                          <a:ea typeface="Symbol" panose="05050102010706020507" pitchFamily="18" charset="2"/>
                          <a:cs typeface="Arial" panose="020B0604020202020204" pitchFamily="34" charset="0"/>
                        </a:rPr>
                        <a:t>selbstständiges</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smtClean="0">
                          <a:effectLst/>
                          <a:latin typeface="Arial" panose="020B0604020202020204" pitchFamily="34" charset="0"/>
                          <a:ea typeface="Symbol" panose="05050102010706020507" pitchFamily="18" charset="2"/>
                          <a:cs typeface="Arial" panose="020B0604020202020204" pitchFamily="34" charset="0"/>
                        </a:rPr>
                        <a:t>arbeiten</a:t>
                      </a:r>
                      <a:endParaRPr lang="en-US" sz="1200" i="1" dirty="0" smtClean="0">
                        <a:effectLst/>
                        <a:latin typeface="Arial" panose="020B0604020202020204" pitchFamily="34" charset="0"/>
                        <a:ea typeface="Symbol" panose="05050102010706020507" pitchFamily="18" charset="2"/>
                        <a:cs typeface="Arial" panose="020B0604020202020204" pitchFamily="34" charset="0"/>
                      </a:endParaRPr>
                    </a:p>
                    <a:p>
                      <a:pPr marL="171450" marR="386715" lvl="0" indent="-171450">
                        <a:lnSpc>
                          <a:spcPts val="1350"/>
                        </a:lnSpc>
                        <a:spcAft>
                          <a:spcPts val="0"/>
                        </a:spcAft>
                        <a:buSzPts val="1100"/>
                        <a:buFont typeface="Wingdings" panose="05000000000000000000" pitchFamily="2" charset="2"/>
                        <a:buChar char="§"/>
                        <a:tabLst>
                          <a:tab pos="527050" algn="l"/>
                          <a:tab pos="527685"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Outdoor Veranstaltungen sind interessant</a:t>
                      </a:r>
                    </a:p>
                    <a:p>
                      <a:pPr marL="171450" marR="386715" lvl="0" indent="-171450">
                        <a:lnSpc>
                          <a:spcPts val="1350"/>
                        </a:lnSpc>
                        <a:spcAft>
                          <a:spcPts val="0"/>
                        </a:spcAft>
                        <a:buSzPts val="1100"/>
                        <a:buFont typeface="Wingdings" panose="05000000000000000000" pitchFamily="2" charset="2"/>
                        <a:buChar char="§"/>
                        <a:tabLst>
                          <a:tab pos="527050" algn="l"/>
                          <a:tab pos="527685"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Sport und Schlaf, wieso kein Sport und Ernährung?</a:t>
                      </a:r>
                    </a:p>
                    <a:p>
                      <a:pPr marL="171450" marR="386715" lvl="0" indent="-171450">
                        <a:lnSpc>
                          <a:spcPts val="1350"/>
                        </a:lnSpc>
                        <a:spcAft>
                          <a:spcPts val="0"/>
                        </a:spcAft>
                        <a:buSzPts val="1100"/>
                        <a:buFont typeface="Wingdings" panose="05000000000000000000" pitchFamily="2" charset="2"/>
                        <a:buChar char="§"/>
                        <a:tabLst>
                          <a:tab pos="527050" algn="l"/>
                          <a:tab pos="527685"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Diskussion schreiben fällt den Studierenden schwer</a:t>
                      </a:r>
                    </a:p>
                    <a:p>
                      <a:pPr marL="171450" marR="386715" lvl="0" indent="-171450">
                        <a:lnSpc>
                          <a:spcPts val="1350"/>
                        </a:lnSpc>
                        <a:spcAft>
                          <a:spcPts val="0"/>
                        </a:spcAft>
                        <a:buSzPts val="1100"/>
                        <a:buFont typeface="Wingdings" panose="05000000000000000000" pitchFamily="2" charset="2"/>
                        <a:buChar char="§"/>
                        <a:tabLst>
                          <a:tab pos="527050" algn="l"/>
                          <a:tab pos="527685"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Gelerntes Wissen anwenden - Transfer und Anwendung von den Inhalten einer Vorlesung in die heutige Zeit</a:t>
                      </a:r>
                    </a:p>
                    <a:p>
                      <a:pPr marL="0" marR="386715" lvl="0" indent="0">
                        <a:lnSpc>
                          <a:spcPts val="1350"/>
                        </a:lnSpc>
                        <a:spcAft>
                          <a:spcPts val="0"/>
                        </a:spcAft>
                        <a:buSzPts val="1100"/>
                        <a:buFont typeface="Symbol" panose="05050102010706020507" pitchFamily="18" charset="2"/>
                        <a:buNone/>
                        <a:tabLst>
                          <a:tab pos="527050" algn="l"/>
                          <a:tab pos="527685" algn="l"/>
                        </a:tabLst>
                      </a:pP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290830"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Autonomie</a:t>
                      </a:r>
                      <a:r>
                        <a:rPr lang="en-US" sz="1200" i="1" spc="-5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bei</a:t>
                      </a:r>
                      <a:r>
                        <a:rPr lang="en-US" sz="1200" i="1" spc="-5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der</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Wahl</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der </a:t>
                      </a:r>
                      <a:r>
                        <a:rPr lang="en-US" sz="1200" i="1" dirty="0" err="1">
                          <a:effectLst/>
                          <a:latin typeface="Arial" panose="020B0604020202020204" pitchFamily="34" charset="0"/>
                          <a:ea typeface="Symbol" panose="05050102010706020507" pitchFamily="18" charset="2"/>
                          <a:cs typeface="Arial" panose="020B0604020202020204" pitchFamily="34" charset="0"/>
                        </a:rPr>
                        <a:t>Fächer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wird</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als</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positiv</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empfunden</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en-US" sz="1200" dirty="0">
                          <a:effectLst/>
                          <a:latin typeface="Arial" panose="020B0604020202020204" pitchFamily="34" charset="0"/>
                          <a:ea typeface="Symbol" panose="05050102010706020507" pitchFamily="18" charset="2"/>
                          <a:cs typeface="Arial" panose="020B0604020202020204" pitchFamily="34" charset="0"/>
                        </a:rPr>
                        <a:t>Die </a:t>
                      </a:r>
                      <a:r>
                        <a:rPr lang="en-US" sz="1200" dirty="0" err="1">
                          <a:effectLst/>
                          <a:latin typeface="Arial" panose="020B0604020202020204" pitchFamily="34" charset="0"/>
                          <a:ea typeface="Symbol" panose="05050102010706020507" pitchFamily="18" charset="2"/>
                          <a:cs typeface="Arial" panose="020B0604020202020204" pitchFamily="34" charset="0"/>
                        </a:rPr>
                        <a:t>Seminare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Proseminare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Sporttage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und</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Symbol" panose="05050102010706020507" pitchFamily="18" charset="2"/>
                          <a:cs typeface="Arial" panose="020B0604020202020204" pitchFamily="34" charset="0"/>
                        </a:rPr>
                        <a:t>Sportpraktische</a:t>
                      </a:r>
                      <a:r>
                        <a:rPr lang="en-US" sz="1200" smtClean="0">
                          <a:effectLst/>
                          <a:latin typeface="Arial" panose="020B0604020202020204" pitchFamily="34" charset="0"/>
                          <a:ea typeface="Symbol" panose="05050102010706020507" pitchFamily="18" charset="2"/>
                          <a:cs typeface="Arial" panose="020B0604020202020204" pitchFamily="34" charset="0"/>
                        </a:rPr>
                        <a:t> </a:t>
                      </a:r>
                      <a:r>
                        <a:rPr lang="de-DE" sz="1200" smtClean="0">
                          <a:effectLst/>
                          <a:latin typeface="Arial" panose="020B0604020202020204" pitchFamily="34" charset="0"/>
                          <a:ea typeface="Symbol" panose="05050102010706020507" pitchFamily="18" charset="2"/>
                          <a:cs typeface="Arial" panose="020B0604020202020204" pitchFamily="34" charset="0"/>
                        </a:rPr>
                        <a:t>Veranstaltungen </a:t>
                      </a:r>
                      <a:r>
                        <a:rPr lang="de-DE" sz="1200" dirty="0" smtClean="0">
                          <a:effectLst/>
                          <a:latin typeface="Arial" panose="020B0604020202020204" pitchFamily="34" charset="0"/>
                          <a:ea typeface="Symbol" panose="05050102010706020507" pitchFamily="18" charset="2"/>
                          <a:cs typeface="Arial" panose="020B0604020202020204" pitchFamily="34" charset="0"/>
                        </a:rPr>
                        <a:t>wurden von allen unglaublich geschätzt</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Die Möglichkeit, während dem Studium Diplome (z.B. J+S Leiter) zu erlangen sollte unbedingt beibehalten werden</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i="1" dirty="0" smtClean="0">
                          <a:effectLst/>
                          <a:latin typeface="Arial" panose="020B0604020202020204" pitchFamily="34" charset="0"/>
                          <a:ea typeface="Symbol" panose="05050102010706020507" pitchFamily="18" charset="2"/>
                          <a:cs typeface="Arial" panose="020B0604020202020204" pitchFamily="34" charset="0"/>
                        </a:rPr>
                        <a:t>Fehlende Vermittlung der Theorierelevanz</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Wunsch nach mehr theoretischer Tiefe</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i="1" dirty="0" smtClean="0">
                          <a:effectLst/>
                          <a:latin typeface="Arial" panose="020B0604020202020204" pitchFamily="34" charset="0"/>
                          <a:ea typeface="Symbol" panose="05050102010706020507" pitchFamily="18" charset="2"/>
                          <a:cs typeface="Arial" panose="020B0604020202020204" pitchFamily="34" charset="0"/>
                        </a:rPr>
                        <a:t>Relevanz der Sportarten in den Sportpraktischen Veranstaltungen überdenken</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unbedingt die Thematik </a:t>
                      </a:r>
                      <a:r>
                        <a:rPr lang="de-DE" sz="1200" i="1" dirty="0" smtClean="0">
                          <a:effectLst/>
                          <a:latin typeface="Arial" panose="020B0604020202020204" pitchFamily="34" charset="0"/>
                          <a:ea typeface="Symbol" panose="05050102010706020507" pitchFamily="18" charset="2"/>
                          <a:cs typeface="Arial" panose="020B0604020202020204" pitchFamily="34" charset="0"/>
                        </a:rPr>
                        <a:t>Ernährung/Sporternährung</a:t>
                      </a:r>
                      <a:r>
                        <a:rPr lang="de-DE" sz="1200" dirty="0" smtClean="0">
                          <a:effectLst/>
                          <a:latin typeface="Arial" panose="020B0604020202020204" pitchFamily="34" charset="0"/>
                          <a:ea typeface="Symbol" panose="05050102010706020507" pitchFamily="18" charset="2"/>
                          <a:cs typeface="Arial" panose="020B0604020202020204" pitchFamily="34" charset="0"/>
                        </a:rPr>
                        <a:t> einbinden</a:t>
                      </a:r>
                    </a:p>
                    <a:p>
                      <a:pPr marL="171450" marR="174625" lvl="0" indent="-171450">
                        <a:lnSpc>
                          <a:spcPts val="1350"/>
                        </a:lnSpc>
                        <a:spcAft>
                          <a:spcPts val="0"/>
                        </a:spcAft>
                        <a:buSzPts val="1100"/>
                        <a:buFont typeface="Wingdings" panose="05000000000000000000" pitchFamily="2" charset="2"/>
                        <a:buChar char="§"/>
                        <a:tabLst>
                          <a:tab pos="523875" algn="l"/>
                          <a:tab pos="524510" algn="l"/>
                        </a:tabLst>
                      </a:pPr>
                      <a:r>
                        <a:rPr lang="de-DE" sz="1200" dirty="0" smtClean="0">
                          <a:effectLst/>
                          <a:latin typeface="Arial" panose="020B0604020202020204" pitchFamily="34" charset="0"/>
                          <a:ea typeface="Symbol" panose="05050102010706020507" pitchFamily="18" charset="2"/>
                          <a:cs typeface="Arial" panose="020B0604020202020204" pitchFamily="34" charset="0"/>
                        </a:rPr>
                        <a:t>mehr Seminare/Module im Bereich Fitness anbieten (Fitness für Senioren, Group Fitness Kurse)</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2200988044"/>
                  </a:ext>
                </a:extLst>
              </a:tr>
            </a:tbl>
          </a:graphicData>
        </a:graphic>
      </p:graphicFrame>
    </p:spTree>
    <p:extLst>
      <p:ext uri="{BB962C8B-B14F-4D97-AF65-F5344CB8AC3E}">
        <p14:creationId xmlns:p14="http://schemas.microsoft.com/office/powerpoint/2010/main" val="1177456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3">
            <a:extLst>
              <a:ext uri="{FF2B5EF4-FFF2-40B4-BE49-F238E27FC236}">
                <a16:creationId xmlns:a16="http://schemas.microsoft.com/office/drawing/2014/main" id="{E47E26B3-45DE-D64C-B471-8716A7ABACB9}"/>
              </a:ext>
            </a:extLst>
          </p:cNvPr>
          <p:cNvSpPr>
            <a:spLocks noGrp="1"/>
          </p:cNvSpPr>
          <p:nvPr>
            <p:ph type="body" idx="11"/>
          </p:nvPr>
        </p:nvSpPr>
        <p:spPr>
          <a:xfrm>
            <a:off x="540000" y="680401"/>
            <a:ext cx="7020000" cy="410369"/>
          </a:xfrm>
        </p:spPr>
        <p:txBody>
          <a:bodyPr/>
          <a:lstStyle/>
          <a:p>
            <a:r>
              <a:rPr lang="de-CH" dirty="0"/>
              <a:t>Mitglieder des Evaluationsgremiums</a:t>
            </a:r>
            <a:endParaRPr lang="en-US" dirty="0"/>
          </a:p>
        </p:txBody>
      </p:sp>
      <p:sp>
        <p:nvSpPr>
          <p:cNvPr id="12" name="Titel 1">
            <a:extLst>
              <a:ext uri="{FF2B5EF4-FFF2-40B4-BE49-F238E27FC236}">
                <a16:creationId xmlns:a16="http://schemas.microsoft.com/office/drawing/2014/main" id="{EF9E3010-6706-1F41-B986-6430C8066EC5}"/>
              </a:ext>
            </a:extLst>
          </p:cNvPr>
          <p:cNvSpPr txBox="1">
            <a:spLocks/>
          </p:cNvSpPr>
          <p:nvPr/>
        </p:nvSpPr>
        <p:spPr>
          <a:xfrm>
            <a:off x="540000" y="187201"/>
            <a:ext cx="7020000" cy="410369"/>
          </a:xfrm>
          <a:prstGeom prst="rect">
            <a:avLst/>
          </a:prstGeom>
        </p:spPr>
        <p:txBody>
          <a:bodyPr vert="horz" lIns="0" tIns="0" rIns="0" bIns="0" rtlCol="0" anchor="b" anchorCtr="0">
            <a:noAutofit/>
          </a:bodyPr>
          <a:lstStyle>
            <a:lvl1pPr algn="l" defTabSz="1219170" rtl="0" eaLnBrk="1" latinLnBrk="0" hangingPunct="1">
              <a:lnSpc>
                <a:spcPts val="4267"/>
              </a:lnSpc>
              <a:spcBef>
                <a:spcPct val="0"/>
              </a:spcBef>
              <a:buNone/>
              <a:defRPr sz="3733" kern="1200">
                <a:solidFill>
                  <a:srgbClr val="E6002E"/>
                </a:solidFill>
                <a:latin typeface="Arial" panose="020B0604020202020204" pitchFamily="34" charset="0"/>
                <a:ea typeface="+mj-ea"/>
                <a:cs typeface="Arial" panose="020B0604020202020204" pitchFamily="34" charset="0"/>
              </a:defRPr>
            </a:lvl1pPr>
          </a:lstStyle>
          <a:p>
            <a:r>
              <a:rPr lang="de-CH" sz="2800" dirty="0"/>
              <a:t>Evaluation des </a:t>
            </a:r>
            <a:r>
              <a:rPr lang="de-CH" sz="2800" dirty="0" err="1"/>
              <a:t>BSc</a:t>
            </a:r>
            <a:r>
              <a:rPr lang="de-CH" sz="2800" dirty="0"/>
              <a:t> Sportwissenschaft</a:t>
            </a:r>
          </a:p>
        </p:txBody>
      </p:sp>
      <p:sp>
        <p:nvSpPr>
          <p:cNvPr id="10" name="Textfeld 9">
            <a:extLst>
              <a:ext uri="{FF2B5EF4-FFF2-40B4-BE49-F238E27FC236}">
                <a16:creationId xmlns:a16="http://schemas.microsoft.com/office/drawing/2014/main" id="{72BBA9D1-6DCC-5F4D-B9BA-D1E70854C143}"/>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2</a:t>
            </a:r>
          </a:p>
        </p:txBody>
      </p:sp>
      <p:graphicFrame>
        <p:nvGraphicFramePr>
          <p:cNvPr id="14" name="Tabelle 13"/>
          <p:cNvGraphicFramePr>
            <a:graphicFrameLocks noGrp="1"/>
          </p:cNvGraphicFramePr>
          <p:nvPr>
            <p:extLst>
              <p:ext uri="{D42A27DB-BD31-4B8C-83A1-F6EECF244321}">
                <p14:modId xmlns:p14="http://schemas.microsoft.com/office/powerpoint/2010/main" val="2268033241"/>
              </p:ext>
            </p:extLst>
          </p:nvPr>
        </p:nvGraphicFramePr>
        <p:xfrm>
          <a:off x="539552" y="1419622"/>
          <a:ext cx="7344816" cy="3204000"/>
        </p:xfrm>
        <a:graphic>
          <a:graphicData uri="http://schemas.openxmlformats.org/drawingml/2006/table">
            <a:tbl>
              <a:tblPr firstRow="1">
                <a:tableStyleId>{F5AB1C69-6EDB-4FF4-983F-18BD219EF322}</a:tableStyleId>
              </a:tblPr>
              <a:tblGrid>
                <a:gridCol w="2378321">
                  <a:extLst>
                    <a:ext uri="{9D8B030D-6E8A-4147-A177-3AD203B41FA5}">
                      <a16:colId xmlns:a16="http://schemas.microsoft.com/office/drawing/2014/main" val="901462205"/>
                    </a:ext>
                  </a:extLst>
                </a:gridCol>
                <a:gridCol w="4966495">
                  <a:extLst>
                    <a:ext uri="{9D8B030D-6E8A-4147-A177-3AD203B41FA5}">
                      <a16:colId xmlns:a16="http://schemas.microsoft.com/office/drawing/2014/main" val="2331036746"/>
                    </a:ext>
                  </a:extLst>
                </a:gridCol>
              </a:tblGrid>
              <a:tr h="288000">
                <a:tc>
                  <a:txBody>
                    <a:bodyPr/>
                    <a:lstStyle/>
                    <a:p>
                      <a:pPr algn="just">
                        <a:lnSpc>
                          <a:spcPct val="100000"/>
                        </a:lnSpc>
                        <a:spcAft>
                          <a:spcPts val="0"/>
                        </a:spcAft>
                      </a:pPr>
                      <a:r>
                        <a:rPr lang="de-CH" sz="1200" b="0" dirty="0">
                          <a:effectLst/>
                          <a:latin typeface="Arial" panose="020B0604020202020204" pitchFamily="34" charset="0"/>
                          <a:cs typeface="Arial" panose="020B0604020202020204" pitchFamily="34" charset="0"/>
                        </a:rPr>
                        <a:t>Mitglieder </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lnSpc>
                          <a:spcPct val="100000"/>
                        </a:lnSpc>
                        <a:spcAft>
                          <a:spcPts val="0"/>
                        </a:spcAft>
                      </a:pPr>
                      <a:r>
                        <a:rPr lang="de-CH" sz="1200" b="0" dirty="0">
                          <a:effectLst/>
                          <a:latin typeface="Arial" panose="020B0604020202020204" pitchFamily="34" charset="0"/>
                          <a:cs typeface="Arial" panose="020B0604020202020204" pitchFamily="34" charset="0"/>
                        </a:rPr>
                        <a:t>Rollen</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14192214"/>
                  </a:ext>
                </a:extLst>
              </a:tr>
              <a:tr h="432000">
                <a:tc>
                  <a:txBody>
                    <a:bodyPr/>
                    <a:lstStyle/>
                    <a:p>
                      <a:pPr>
                        <a:spcAft>
                          <a:spcPts val="0"/>
                        </a:spcAft>
                      </a:pPr>
                      <a:r>
                        <a:rPr lang="de-CH" sz="1200" dirty="0">
                          <a:effectLst/>
                          <a:latin typeface="Arial" panose="020B0604020202020204" pitchFamily="34" charset="0"/>
                          <a:cs typeface="Arial" panose="020B0604020202020204" pitchFamily="34" charset="0"/>
                        </a:rPr>
                        <a:t>Prof. Dr. Daniel Erlacher</a:t>
                      </a:r>
                    </a:p>
                    <a:p>
                      <a:pPr>
                        <a:spcAft>
                          <a:spcPts val="0"/>
                        </a:spcAft>
                      </a:pPr>
                      <a:r>
                        <a:rPr lang="de-CH" sz="1200" dirty="0">
                          <a:effectLst/>
                          <a:latin typeface="Arial" panose="020B0604020202020204" pitchFamily="34" charset="0"/>
                          <a:cs typeface="Arial" panose="020B0604020202020204" pitchFamily="34" charset="0"/>
                        </a:rPr>
                        <a:t>PD Dr. André Klostermann </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Qualitätsverantwortliche Personen der evaluierenden Einheit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44813929"/>
                  </a:ext>
                </a:extLst>
              </a:tr>
              <a:tr h="432000">
                <a:tc>
                  <a:txBody>
                    <a:bodyPr/>
                    <a:lstStyle/>
                    <a:p>
                      <a:pPr>
                        <a:spcAft>
                          <a:spcPts val="0"/>
                        </a:spcAft>
                      </a:pPr>
                      <a:r>
                        <a:rPr lang="de-CH" sz="1200" dirty="0">
                          <a:effectLst/>
                          <a:latin typeface="Arial" panose="020B0604020202020204" pitchFamily="34" charset="0"/>
                          <a:cs typeface="Arial" panose="020B0604020202020204" pitchFamily="34" charset="0"/>
                        </a:rPr>
                        <a:t>Prof. Dr. Mirko Schmidt</a:t>
                      </a:r>
                    </a:p>
                    <a:p>
                      <a:pPr>
                        <a:spcAft>
                          <a:spcPts val="0"/>
                        </a:spcAft>
                      </a:pPr>
                      <a:r>
                        <a:rPr lang="de-CH" sz="1200" dirty="0">
                          <a:effectLst/>
                          <a:latin typeface="Arial" panose="020B0604020202020204" pitchFamily="34" charset="0"/>
                          <a:cs typeface="Arial" panose="020B0604020202020204" pitchFamily="34" charset="0"/>
                        </a:rPr>
                        <a:t>Prof. Dr. Sigfried Nagel</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Vertretung der Institutsleitung oder Studienleitung</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1525568"/>
                  </a:ext>
                </a:extLst>
              </a:tr>
              <a:tr h="432000">
                <a:tc>
                  <a:txBody>
                    <a:bodyPr/>
                    <a:lstStyle/>
                    <a:p>
                      <a:pPr>
                        <a:spcAft>
                          <a:spcPts val="0"/>
                        </a:spcAft>
                      </a:pPr>
                      <a:r>
                        <a:rPr lang="de-CH" sz="1200" dirty="0">
                          <a:effectLst/>
                          <a:latin typeface="Arial" panose="020B0604020202020204" pitchFamily="34" charset="0"/>
                          <a:cs typeface="Arial" panose="020B0604020202020204" pitchFamily="34" charset="0"/>
                        </a:rPr>
                        <a:t>Dr. Julia Schmid</a:t>
                      </a:r>
                    </a:p>
                    <a:p>
                      <a:pPr>
                        <a:spcAft>
                          <a:spcPts val="0"/>
                        </a:spcAft>
                      </a:pPr>
                      <a:r>
                        <a:rPr lang="de-CH" sz="1200" dirty="0">
                          <a:effectLst/>
                          <a:latin typeface="Arial" panose="020B0604020202020204" pitchFamily="34" charset="0"/>
                          <a:cs typeface="Arial" panose="020B0604020202020204" pitchFamily="34" charset="0"/>
                        </a:rPr>
                        <a:t>Dr. Marc Zibung</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Vertretung des Lehrkörpers </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61189168"/>
                  </a:ext>
                </a:extLst>
              </a:tr>
              <a:tr h="432000">
                <a:tc>
                  <a:txBody>
                    <a:bodyPr/>
                    <a:lstStyle/>
                    <a:p>
                      <a:pPr>
                        <a:spcAft>
                          <a:spcPts val="0"/>
                        </a:spcAft>
                      </a:pPr>
                      <a:r>
                        <a:rPr lang="de-CH" sz="1200" dirty="0">
                          <a:effectLst/>
                          <a:latin typeface="Arial" panose="020B0604020202020204" pitchFamily="34" charset="0"/>
                          <a:cs typeface="Arial" panose="020B0604020202020204" pitchFamily="34" charset="0"/>
                        </a:rPr>
                        <a:t>Bryan Charbonnet</a:t>
                      </a:r>
                    </a:p>
                    <a:p>
                      <a:pPr>
                        <a:spcAft>
                          <a:spcPts val="0"/>
                        </a:spcAft>
                      </a:pPr>
                      <a:r>
                        <a:rPr lang="de-CH" sz="1200" dirty="0">
                          <a:effectLst/>
                          <a:latin typeface="Arial" panose="020B0604020202020204" pitchFamily="34" charset="0"/>
                          <a:cs typeface="Arial" panose="020B0604020202020204" pitchFamily="34" charset="0"/>
                        </a:rPr>
                        <a:t>Sarah Piller</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Vertretung des akademischen Mittelbaus</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44017622"/>
                  </a:ext>
                </a:extLst>
              </a:tr>
              <a:tr h="396000">
                <a:tc>
                  <a:txBody>
                    <a:bodyPr/>
                    <a:lstStyle/>
                    <a:p>
                      <a:pPr>
                        <a:spcAft>
                          <a:spcPts val="0"/>
                        </a:spcAft>
                      </a:pPr>
                      <a:r>
                        <a:rPr lang="de-CH" sz="1200" dirty="0">
                          <a:effectLst/>
                          <a:latin typeface="Arial" panose="020B0604020202020204" pitchFamily="34" charset="0"/>
                          <a:cs typeface="Arial" panose="020B0604020202020204" pitchFamily="34" charset="0"/>
                        </a:rPr>
                        <a:t>Dario Amigo </a:t>
                      </a:r>
                      <a:r>
                        <a:rPr lang="de-CH" sz="1200" dirty="0" smtClean="0">
                          <a:effectLst/>
                          <a:latin typeface="Arial" panose="020B0604020202020204" pitchFamily="34" charset="0"/>
                          <a:cs typeface="Arial" panose="020B0604020202020204" pitchFamily="34" charset="0"/>
                        </a:rPr>
                        <a:t>Campillo</a:t>
                      </a:r>
                    </a:p>
                    <a:p>
                      <a:pPr>
                        <a:spcAft>
                          <a:spcPts val="0"/>
                        </a:spcAft>
                      </a:pPr>
                      <a:r>
                        <a:rPr lang="de-CH" sz="1200" dirty="0" smtClean="0">
                          <a:effectLst/>
                          <a:latin typeface="Arial" panose="020B0604020202020204" pitchFamily="34" charset="0"/>
                          <a:ea typeface="Calibri" panose="020F0502020204030204" pitchFamily="34" charset="0"/>
                          <a:cs typeface="Arial" panose="020B0604020202020204" pitchFamily="34" charset="0"/>
                        </a:rPr>
                        <a:t>plus weitere Vertreter</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Vertretung der Studierenden</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33745565"/>
                  </a:ext>
                </a:extLst>
              </a:tr>
              <a:tr h="360000">
                <a:tc>
                  <a:txBody>
                    <a:bodyPr/>
                    <a:lstStyle/>
                    <a:p>
                      <a:pPr>
                        <a:spcAft>
                          <a:spcPts val="0"/>
                        </a:spcAft>
                      </a:pPr>
                      <a:r>
                        <a:rPr lang="de-CH" sz="1200" dirty="0">
                          <a:effectLst/>
                          <a:latin typeface="Arial" panose="020B0604020202020204" pitchFamily="34" charset="0"/>
                          <a:cs typeface="Arial" panose="020B0604020202020204" pitchFamily="34" charset="0"/>
                        </a:rPr>
                        <a:t>Dr. Lukas Magnaguagno</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Vertretung des administrativen Personals</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86092112"/>
                  </a:ext>
                </a:extLst>
              </a:tr>
              <a:tr h="432000">
                <a:tc>
                  <a:txBody>
                    <a:bodyPr/>
                    <a:lstStyle/>
                    <a:p>
                      <a:pPr>
                        <a:spcAft>
                          <a:spcPts val="0"/>
                        </a:spcAft>
                      </a:pPr>
                      <a:r>
                        <a:rPr lang="de-CH" sz="1200" dirty="0">
                          <a:effectLst/>
                          <a:latin typeface="Arial" panose="020B0604020202020204" pitchFamily="34" charset="0"/>
                          <a:cs typeface="Arial" panose="020B0604020202020204" pitchFamily="34" charset="0"/>
                        </a:rPr>
                        <a:t>Prof. Dr. Filipp Mess</a:t>
                      </a:r>
                    </a:p>
                    <a:p>
                      <a:pPr>
                        <a:spcAft>
                          <a:spcPts val="0"/>
                        </a:spcAft>
                      </a:pPr>
                      <a:r>
                        <a:rPr lang="de-CH" sz="1200" dirty="0">
                          <a:effectLst/>
                          <a:latin typeface="Arial" panose="020B0604020202020204" pitchFamily="34" charset="0"/>
                          <a:cs typeface="Arial" panose="020B0604020202020204" pitchFamily="34" charset="0"/>
                        </a:rPr>
                        <a:t>(TU München)</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Aft>
                          <a:spcPts val="0"/>
                        </a:spcAft>
                      </a:pPr>
                      <a:r>
                        <a:rPr lang="de-CH" sz="1200" dirty="0">
                          <a:effectLst/>
                          <a:latin typeface="Arial" panose="020B0604020202020204" pitchFamily="34" charset="0"/>
                          <a:cs typeface="Arial" panose="020B0604020202020204" pitchFamily="34" charset="0"/>
                        </a:rPr>
                        <a:t>externe Personen. Peer Mitglied des Evaluationsgremiums</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2765891"/>
                  </a:ext>
                </a:extLst>
              </a:tr>
            </a:tbl>
          </a:graphicData>
        </a:graphic>
      </p:graphicFrame>
    </p:spTree>
    <p:extLst>
      <p:ext uri="{BB962C8B-B14F-4D97-AF65-F5344CB8AC3E}">
        <p14:creationId xmlns:p14="http://schemas.microsoft.com/office/powerpoint/2010/main" val="2005302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err="1" smtClean="0"/>
              <a:t>Fokusgruppengespräche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Ergebnisse</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graphicFrame>
        <p:nvGraphicFramePr>
          <p:cNvPr id="11" name="Tabelle 10"/>
          <p:cNvGraphicFramePr>
            <a:graphicFrameLocks noGrp="1"/>
          </p:cNvGraphicFramePr>
          <p:nvPr>
            <p:extLst/>
          </p:nvPr>
        </p:nvGraphicFramePr>
        <p:xfrm>
          <a:off x="251520" y="1203598"/>
          <a:ext cx="8496944" cy="2981357"/>
        </p:xfrm>
        <a:graphic>
          <a:graphicData uri="http://schemas.openxmlformats.org/drawingml/2006/table">
            <a:tbl>
              <a:tblPr firstRow="1">
                <a:tableStyleId>{F5AB1C69-6EDB-4FF4-983F-18BD219EF322}</a:tableStyleId>
              </a:tblPr>
              <a:tblGrid>
                <a:gridCol w="999640">
                  <a:extLst>
                    <a:ext uri="{9D8B030D-6E8A-4147-A177-3AD203B41FA5}">
                      <a16:colId xmlns:a16="http://schemas.microsoft.com/office/drawing/2014/main" val="3078731026"/>
                    </a:ext>
                  </a:extLst>
                </a:gridCol>
                <a:gridCol w="3748652">
                  <a:extLst>
                    <a:ext uri="{9D8B030D-6E8A-4147-A177-3AD203B41FA5}">
                      <a16:colId xmlns:a16="http://schemas.microsoft.com/office/drawing/2014/main" val="581883200"/>
                    </a:ext>
                  </a:extLst>
                </a:gridCol>
                <a:gridCol w="3748652">
                  <a:extLst>
                    <a:ext uri="{9D8B030D-6E8A-4147-A177-3AD203B41FA5}">
                      <a16:colId xmlns:a16="http://schemas.microsoft.com/office/drawing/2014/main" val="398647412"/>
                    </a:ext>
                  </a:extLst>
                </a:gridCol>
              </a:tblGrid>
              <a:tr h="252000">
                <a:tc>
                  <a:txBody>
                    <a:bodyPr/>
                    <a:lstStyle/>
                    <a:p>
                      <a:pPr marL="5715" algn="ctr">
                        <a:lnSpc>
                          <a:spcPts val="1325"/>
                        </a:lnSpc>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cs typeface="Arial" panose="020B0604020202020204" pitchFamily="34" charset="0"/>
                        </a:rPr>
                        <a:t>Masterstudierende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ea typeface="Calibri" panose="020F0502020204030204" pitchFamily="34" charset="0"/>
                          <a:cs typeface="Arial" panose="020B0604020202020204" pitchFamily="34" charset="0"/>
                        </a:rPr>
                        <a:t>Doktorierende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99517629"/>
                  </a:ext>
                </a:extLst>
              </a:tr>
              <a:tr h="465192">
                <a:tc>
                  <a:txBody>
                    <a:bodyPr/>
                    <a:lstStyle/>
                    <a:p>
                      <a:pPr marL="79375">
                        <a:spcAft>
                          <a:spcPts val="0"/>
                        </a:spcAft>
                      </a:pPr>
                      <a:r>
                        <a:rPr lang="en-US" sz="1200" spc="-10" dirty="0" err="1">
                          <a:effectLst/>
                          <a:latin typeface="Arial" panose="020B0604020202020204" pitchFamily="34" charset="0"/>
                          <a:ea typeface="Calibri" panose="020F0502020204030204" pitchFamily="34" charset="0"/>
                          <a:cs typeface="Arial" panose="020B0604020202020204" pitchFamily="34" charset="0"/>
                        </a:rPr>
                        <a:t>Aufbau</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208915"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Mehr</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Schwerpunkte</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setzen</a:t>
                      </a:r>
                      <a:r>
                        <a:rPr lang="en-US" sz="1200" dirty="0">
                          <a:effectLst/>
                          <a:latin typeface="Arial" panose="020B0604020202020204" pitchFamily="34" charset="0"/>
                          <a:ea typeface="Symbol" panose="05050102010706020507" pitchFamily="18" charset="2"/>
                          <a:cs typeface="Arial" panose="020B0604020202020204" pitchFamily="34" charset="0"/>
                        </a:rPr>
                        <a:t> und </a:t>
                      </a:r>
                      <a:r>
                        <a:rPr lang="en-US" sz="1200" dirty="0" err="1">
                          <a:effectLst/>
                          <a:latin typeface="Arial" panose="020B0604020202020204" pitchFamily="34" charset="0"/>
                          <a:ea typeface="Symbol" panose="05050102010706020507" pitchFamily="18" charset="2"/>
                          <a:cs typeface="Arial" panose="020B0604020202020204" pitchFamily="34" charset="0"/>
                        </a:rPr>
                        <a:t>wählen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können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nSpc>
                          <a:spcPts val="1400"/>
                        </a:lnSpc>
                        <a:spcAft>
                          <a:spcPts val="0"/>
                        </a:spcAft>
                        <a:buSzPts val="1100"/>
                        <a:buFont typeface="Wingdings" panose="05000000000000000000" pitchFamily="2" charset="2"/>
                        <a:buChar char="§"/>
                        <a:tabLst>
                          <a:tab pos="527050" algn="l"/>
                          <a:tab pos="527685" algn="l"/>
                        </a:tabLst>
                      </a:pPr>
                      <a:r>
                        <a:rPr lang="en-US" sz="1200" spc="-10" dirty="0" err="1">
                          <a:effectLst/>
                          <a:latin typeface="Arial" panose="020B0604020202020204" pitchFamily="34" charset="0"/>
                          <a:ea typeface="Symbol" panose="05050102010706020507" pitchFamily="18" charset="2"/>
                          <a:cs typeface="Arial" panose="020B0604020202020204" pitchFamily="34" charset="0"/>
                        </a:rPr>
                        <a:t>Breitgefächert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nSpc>
                          <a:spcPts val="1400"/>
                        </a:lnSpc>
                        <a:spcAft>
                          <a:spcPts val="0"/>
                        </a:spcAft>
                        <a:buSzPts val="1100"/>
                        <a:buFont typeface="Wingdings" panose="05000000000000000000" pitchFamily="2" charset="2"/>
                        <a:buChar char="§"/>
                        <a:tabLst>
                          <a:tab pos="527050" algn="l"/>
                          <a:tab pos="527685" algn="l"/>
                        </a:tabLst>
                      </a:pPr>
                      <a:r>
                        <a:rPr lang="en-US" sz="1200" dirty="0">
                          <a:effectLst/>
                          <a:latin typeface="Arial" panose="020B0604020202020204" pitchFamily="34" charset="0"/>
                          <a:ea typeface="Symbol" panose="05050102010706020507" pitchFamily="18" charset="2"/>
                          <a:cs typeface="Arial" panose="020B0604020202020204" pitchFamily="34" charset="0"/>
                        </a:rPr>
                        <a:t>In</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den J&amp;S</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Zyklus</a:t>
                      </a:r>
                      <a:r>
                        <a:rPr lang="en-US" sz="1200" spc="-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kommen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551180" lvl="0" indent="-171450" algn="just">
                        <a:spcAft>
                          <a:spcPts val="0"/>
                        </a:spcAft>
                        <a:buSzPts val="1100"/>
                        <a:buFont typeface="Wingdings" panose="05000000000000000000" pitchFamily="2" charset="2"/>
                        <a:buChar char="§"/>
                        <a:tabLst>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Praktikum</a:t>
                      </a:r>
                      <a:r>
                        <a:rPr lang="en-US" sz="1200" spc="-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Wichtige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Erfahrung</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Netzwerk</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aufbauen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aber</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früher</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kommunizieren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71755" lvl="0" indent="-171450">
                        <a:spcAft>
                          <a:spcPts val="0"/>
                        </a:spcAft>
                        <a:buSzPts val="1100"/>
                        <a:buFont typeface="Wingdings" panose="05000000000000000000" pitchFamily="2" charset="2"/>
                        <a:buChar char="§"/>
                        <a:tabLst>
                          <a:tab pos="527050" algn="l"/>
                          <a:tab pos="527685"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Propädeutikum</a:t>
                      </a:r>
                      <a:r>
                        <a:rPr lang="en-US" sz="1200" i="1" dirty="0">
                          <a:effectLst/>
                          <a:latin typeface="Arial" panose="020B0604020202020204" pitchFamily="34" charset="0"/>
                          <a:ea typeface="Symbol" panose="05050102010706020507" pitchFamily="18" charset="2"/>
                          <a:cs typeface="Arial" panose="020B0604020202020204" pitchFamily="34" charset="0"/>
                        </a:rPr>
                        <a:t> - </a:t>
                      </a:r>
                      <a:r>
                        <a:rPr lang="en-US" sz="1200" i="1" dirty="0" err="1">
                          <a:effectLst/>
                          <a:latin typeface="Arial" panose="020B0604020202020204" pitchFamily="34" charset="0"/>
                          <a:ea typeface="Symbol" panose="05050102010706020507" pitchFamily="18" charset="2"/>
                          <a:cs typeface="Arial" panose="020B0604020202020204" pitchFamily="34" charset="0"/>
                        </a:rPr>
                        <a:t>für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Studierende</a:t>
                      </a:r>
                      <a:r>
                        <a:rPr lang="en-US" sz="1200" i="1" spc="-1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eher</a:t>
                      </a:r>
                      <a:r>
                        <a:rPr lang="en-US" sz="1200" i="1" spc="-2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ein</a:t>
                      </a:r>
                      <a:r>
                        <a:rPr lang="en-US" sz="1200" i="1" spc="-10"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Nachteil</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marR="241300" lvl="0" indent="-171450">
                        <a:spcBef>
                          <a:spcPts val="5"/>
                        </a:spcBef>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Gute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Vorbereitung</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auf</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den </a:t>
                      </a:r>
                      <a:r>
                        <a:rPr lang="en-US" sz="1200" spc="-10" dirty="0">
                          <a:effectLst/>
                          <a:latin typeface="Arial" panose="020B0604020202020204" pitchFamily="34" charset="0"/>
                          <a:ea typeface="Symbol" panose="05050102010706020507" pitchFamily="18" charset="2"/>
                          <a:cs typeface="Arial" panose="020B0604020202020204" pitchFamily="34" charset="0"/>
                        </a:rPr>
                        <a:t>Master</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134620" lvl="0" indent="-171450">
                        <a:lnSpc>
                          <a:spcPct val="98000"/>
                        </a:lnSpc>
                        <a:spcBef>
                          <a:spcPts val="15"/>
                        </a:spcBef>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Gastvorträge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sehr</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lehrreich</a:t>
                      </a:r>
                      <a:r>
                        <a:rPr lang="en-US" sz="1200" dirty="0">
                          <a:effectLst/>
                          <a:latin typeface="Arial" panose="020B0604020202020204" pitchFamily="34" charset="0"/>
                          <a:ea typeface="Symbol" panose="05050102010706020507" pitchFamily="18" charset="2"/>
                          <a:cs typeface="Arial" panose="020B0604020202020204" pitchFamily="34" charset="0"/>
                        </a:rPr>
                        <a:t> und </a:t>
                      </a:r>
                      <a:r>
                        <a:rPr lang="en-US" sz="1200" dirty="0" err="1">
                          <a:effectLst/>
                          <a:latin typeface="Arial" panose="020B0604020202020204" pitchFamily="34" charset="0"/>
                          <a:ea typeface="Symbol" panose="05050102010706020507" pitchFamily="18" charset="2"/>
                          <a:cs typeface="Arial" panose="020B0604020202020204" pitchFamily="34" charset="0"/>
                        </a:rPr>
                        <a:t>wertvoll</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250190"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Mehr</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Wahlmöglichkeiten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zwischen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Praxiskursen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und </a:t>
                      </a:r>
                      <a:r>
                        <a:rPr lang="en-US" sz="1200" spc="-10" dirty="0" err="1">
                          <a:effectLst/>
                          <a:latin typeface="Arial" panose="020B0604020202020204" pitchFamily="34" charset="0"/>
                          <a:ea typeface="Symbol" panose="05050102010706020507" pitchFamily="18" charset="2"/>
                          <a:cs typeface="Arial" panose="020B0604020202020204" pitchFamily="34" charset="0"/>
                        </a:rPr>
                        <a:t>Seminaren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342265" lvl="0" indent="-171450">
                        <a:spcBef>
                          <a:spcPts val="15"/>
                        </a:spcBef>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Mehr</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Informationen</a:t>
                      </a:r>
                      <a:r>
                        <a:rPr lang="en-US" sz="1200" dirty="0">
                          <a:effectLst/>
                          <a:latin typeface="Arial" panose="020B0604020202020204" pitchFamily="34" charset="0"/>
                          <a:ea typeface="Symbol" panose="05050102010706020507" pitchFamily="18" charset="2"/>
                          <a:cs typeface="Arial" panose="020B0604020202020204" pitchFamily="34" charset="0"/>
                        </a:rPr>
                        <a:t>/</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ein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Überblick</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Symbol" panose="05050102010706020507" pitchFamily="18" charset="2"/>
                          <a:cs typeface="Arial" panose="020B0604020202020204" pitchFamily="34" charset="0"/>
                        </a:rPr>
                        <a:t>zur</a:t>
                      </a:r>
                      <a:r>
                        <a:rPr lang="de-CH" sz="1200" baseline="0" dirty="0" smtClean="0">
                          <a:effectLst/>
                          <a:latin typeface="Arial" panose="020B0604020202020204" pitchFamily="34" charset="0"/>
                          <a:ea typeface="Symbol" panose="05050102010706020507" pitchFamily="18" charset="2"/>
                          <a:cs typeface="Arial" panose="020B0604020202020204" pitchFamily="34" charset="0"/>
                        </a:rPr>
                        <a:t> </a:t>
                      </a: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Berufsfeldorientierung</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65405"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Praktikum</a:t>
                      </a:r>
                      <a:r>
                        <a:rPr lang="en-US" sz="1200" i="1" dirty="0">
                          <a:effectLst/>
                          <a:latin typeface="Arial" panose="020B0604020202020204" pitchFamily="34" charset="0"/>
                          <a:ea typeface="Symbol" panose="05050102010706020507" pitchFamily="18" charset="2"/>
                          <a:cs typeface="Arial" panose="020B0604020202020204" pitchFamily="34" charset="0"/>
                        </a:rPr>
                        <a:t>:</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grosse</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Bereicherung</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erste</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Erfahrungen</a:t>
                      </a:r>
                      <a:r>
                        <a:rPr lang="en-US" sz="1200" i="1" dirty="0">
                          <a:effectLst/>
                          <a:latin typeface="Arial" panose="020B0604020202020204" pitchFamily="34" charset="0"/>
                          <a:ea typeface="Symbol" panose="05050102010706020507" pitchFamily="18" charset="2"/>
                          <a:cs typeface="Arial" panose="020B0604020202020204" pitchFamily="34" charset="0"/>
                        </a:rPr>
                        <a:t> in der </a:t>
                      </a:r>
                      <a:r>
                        <a:rPr lang="en-US" sz="1200" i="1" dirty="0" err="1">
                          <a:effectLst/>
                          <a:latin typeface="Arial" panose="020B0604020202020204" pitchFamily="34" charset="0"/>
                          <a:ea typeface="Symbol" panose="05050102010706020507" pitchFamily="18" charset="2"/>
                          <a:cs typeface="Arial" panose="020B0604020202020204" pitchFamily="34" charset="0"/>
                        </a:rPr>
                        <a:t>Berufswelt</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knüpfen</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neuer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Kontakte</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nSpc>
                          <a:spcPts val="1400"/>
                        </a:lnSpc>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Proseminar</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findet</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zu</a:t>
                      </a:r>
                      <a:r>
                        <a:rPr lang="en-US" sz="1200" spc="-2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früh</a:t>
                      </a:r>
                      <a:r>
                        <a:rPr lang="en-US" sz="1200" spc="-2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statt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109855" lvl="0" indent="-171450">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Profilierung</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bereits</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im</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Bachelor </a:t>
                      </a:r>
                      <a:r>
                        <a:rPr lang="en-US" sz="1200" dirty="0" err="1">
                          <a:effectLst/>
                          <a:latin typeface="Arial" panose="020B0604020202020204" pitchFamily="34" charset="0"/>
                          <a:ea typeface="Symbol" panose="05050102010706020507" pitchFamily="18" charset="2"/>
                          <a:cs typeface="Arial" panose="020B0604020202020204" pitchFamily="34" charset="0"/>
                        </a:rPr>
                        <a:t>anzubieten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findet</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keinen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Anklang</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3229679834"/>
                  </a:ext>
                </a:extLst>
              </a:tr>
              <a:tr h="339725">
                <a:tc>
                  <a:txBody>
                    <a:bodyPr/>
                    <a:lstStyle/>
                    <a:p>
                      <a:pPr marL="79375">
                        <a:spcBef>
                          <a:spcPts val="5"/>
                        </a:spcBef>
                        <a:spcAft>
                          <a:spcPts val="0"/>
                        </a:spcAft>
                      </a:pPr>
                      <a:r>
                        <a:rPr lang="en-US" sz="1200" spc="-10" dirty="0" smtClean="0">
                          <a:effectLst/>
                          <a:latin typeface="Arial" panose="020B0604020202020204" pitchFamily="34" charset="0"/>
                          <a:ea typeface="Calibri" panose="020F0502020204030204" pitchFamily="34" charset="0"/>
                          <a:cs typeface="Arial" panose="020B0604020202020204" pitchFamily="34" charset="0"/>
                        </a:rPr>
                        <a:t>Studier-</a:t>
                      </a: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barkeit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431800" lvl="0" indent="-171450" algn="just">
                        <a:spcAft>
                          <a:spcPts val="0"/>
                        </a:spcAft>
                        <a:buSzPts val="1100"/>
                        <a:buFont typeface="Wingdings" panose="05000000000000000000" pitchFamily="2" charset="2"/>
                        <a:buChar char="§"/>
                        <a:tabLst>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Praxisveranstaltungen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Anwesenheitsregelung</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anpassen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gn="just">
                        <a:spcBef>
                          <a:spcPts val="10"/>
                        </a:spcBef>
                        <a:spcAft>
                          <a:spcPts val="0"/>
                        </a:spcAft>
                        <a:buSzPts val="1100"/>
                        <a:buFont typeface="Wingdings" panose="05000000000000000000" pitchFamily="2" charset="2"/>
                        <a:buChar char="§"/>
                        <a:tabLst>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Outdoorwochen</a:t>
                      </a:r>
                      <a:r>
                        <a:rPr lang="en-US" sz="1200" spc="-35" dirty="0">
                          <a:effectLst/>
                          <a:latin typeface="Arial" panose="020B0604020202020204" pitchFamily="34" charset="0"/>
                          <a:ea typeface="Symbol" panose="05050102010706020507" pitchFamily="18" charset="2"/>
                          <a:cs typeface="Arial" panose="020B0604020202020204" pitchFamily="34" charset="0"/>
                        </a:rPr>
                        <a:t> </a:t>
                      </a:r>
                      <a:r>
                        <a:rPr lang="en-US" sz="1200" spc="-50" dirty="0" smtClean="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Alternativen</a:t>
                      </a:r>
                      <a:r>
                        <a:rPr lang="en-US" sz="1200" spc="-25" dirty="0" smtClean="0">
                          <a:effectLst/>
                          <a:latin typeface="Arial" panose="020B0604020202020204" pitchFamily="34" charset="0"/>
                          <a:ea typeface="Calibri" panose="020F0502020204030204" pitchFamily="34" charset="0"/>
                          <a:cs typeface="Arial" panose="020B0604020202020204" pitchFamily="34" charset="0"/>
                        </a:rPr>
                        <a:t> </a:t>
                      </a:r>
                      <a:r>
                        <a:rPr lang="en-US" sz="1200" dirty="0" err="1">
                          <a:effectLst/>
                          <a:latin typeface="Arial" panose="020B0604020202020204" pitchFamily="34" charset="0"/>
                          <a:ea typeface="Calibri" panose="020F0502020204030204" pitchFamily="34" charset="0"/>
                          <a:cs typeface="Arial" panose="020B0604020202020204" pitchFamily="34" charset="0"/>
                        </a:rPr>
                        <a:t>für</a:t>
                      </a:r>
                      <a:r>
                        <a:rPr lang="en-US" sz="1200" spc="-30" dirty="0">
                          <a:effectLst/>
                          <a:latin typeface="Arial" panose="020B0604020202020204" pitchFamily="34" charset="0"/>
                          <a:ea typeface="Calibri" panose="020F050202020403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den</a:t>
                      </a:r>
                      <a:r>
                        <a:rPr lang="en-US" sz="1200" spc="-25" dirty="0">
                          <a:effectLst/>
                          <a:latin typeface="Arial" panose="020B0604020202020204" pitchFamily="34" charset="0"/>
                          <a:ea typeface="Calibri" panose="020F0502020204030204" pitchFamily="34" charset="0"/>
                          <a:cs typeface="Arial" panose="020B0604020202020204" pitchFamily="34" charset="0"/>
                        </a:rPr>
                        <a:t> </a:t>
                      </a:r>
                      <a:r>
                        <a:rPr lang="en-US" sz="1200" spc="-10" dirty="0">
                          <a:effectLst/>
                          <a:latin typeface="Arial" panose="020B0604020202020204" pitchFamily="34" charset="0"/>
                          <a:ea typeface="Calibri" panose="020F0502020204030204" pitchFamily="34" charset="0"/>
                          <a:cs typeface="Arial" panose="020B0604020202020204" pitchFamily="34" charset="0"/>
                        </a:rPr>
                        <a:t>Winter</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100965" lvl="0" indent="-171450">
                        <a:spcAft>
                          <a:spcPts val="0"/>
                        </a:spcAft>
                        <a:buSzPts val="1100"/>
                        <a:buFont typeface="Wingdings" panose="05000000000000000000" pitchFamily="2" charset="2"/>
                        <a:buChar char="§"/>
                        <a:tabLst>
                          <a:tab pos="523875" algn="l"/>
                          <a:tab pos="524510" algn="l"/>
                        </a:tabLst>
                      </a:pPr>
                      <a:r>
                        <a:rPr lang="en-US" sz="1200" dirty="0">
                          <a:effectLst/>
                          <a:latin typeface="Arial" panose="020B0604020202020204" pitchFamily="34" charset="0"/>
                          <a:ea typeface="Symbol" panose="05050102010706020507" pitchFamily="18" charset="2"/>
                          <a:cs typeface="Arial" panose="020B0604020202020204" pitchFamily="34" charset="0"/>
                        </a:rPr>
                        <a:t>Das</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Verschieben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von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Prüfungen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vereinfachen</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2200988044"/>
                  </a:ext>
                </a:extLst>
              </a:tr>
            </a:tbl>
          </a:graphicData>
        </a:graphic>
      </p:graphicFrame>
    </p:spTree>
    <p:extLst>
      <p:ext uri="{BB962C8B-B14F-4D97-AF65-F5344CB8AC3E}">
        <p14:creationId xmlns:p14="http://schemas.microsoft.com/office/powerpoint/2010/main" val="881577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err="1" smtClean="0"/>
              <a:t>Fokusgruppengespräche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Ergebnisse</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graphicFrame>
        <p:nvGraphicFramePr>
          <p:cNvPr id="11" name="Tabelle 10"/>
          <p:cNvGraphicFramePr>
            <a:graphicFrameLocks noGrp="1"/>
          </p:cNvGraphicFramePr>
          <p:nvPr>
            <p:extLst/>
          </p:nvPr>
        </p:nvGraphicFramePr>
        <p:xfrm>
          <a:off x="251520" y="1203598"/>
          <a:ext cx="8496944" cy="3480340"/>
        </p:xfrm>
        <a:graphic>
          <a:graphicData uri="http://schemas.openxmlformats.org/drawingml/2006/table">
            <a:tbl>
              <a:tblPr firstRow="1">
                <a:tableStyleId>{F5AB1C69-6EDB-4FF4-983F-18BD219EF322}</a:tableStyleId>
              </a:tblPr>
              <a:tblGrid>
                <a:gridCol w="999640">
                  <a:extLst>
                    <a:ext uri="{9D8B030D-6E8A-4147-A177-3AD203B41FA5}">
                      <a16:colId xmlns:a16="http://schemas.microsoft.com/office/drawing/2014/main" val="3078731026"/>
                    </a:ext>
                  </a:extLst>
                </a:gridCol>
                <a:gridCol w="3748652">
                  <a:extLst>
                    <a:ext uri="{9D8B030D-6E8A-4147-A177-3AD203B41FA5}">
                      <a16:colId xmlns:a16="http://schemas.microsoft.com/office/drawing/2014/main" val="581883200"/>
                    </a:ext>
                  </a:extLst>
                </a:gridCol>
                <a:gridCol w="3748652">
                  <a:extLst>
                    <a:ext uri="{9D8B030D-6E8A-4147-A177-3AD203B41FA5}">
                      <a16:colId xmlns:a16="http://schemas.microsoft.com/office/drawing/2014/main" val="398647412"/>
                    </a:ext>
                  </a:extLst>
                </a:gridCol>
              </a:tblGrid>
              <a:tr h="252000">
                <a:tc>
                  <a:txBody>
                    <a:bodyPr/>
                    <a:lstStyle/>
                    <a:p>
                      <a:pPr marL="5715" algn="ctr">
                        <a:lnSpc>
                          <a:spcPts val="1325"/>
                        </a:lnSpc>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cs typeface="Arial" panose="020B0604020202020204" pitchFamily="34" charset="0"/>
                        </a:rPr>
                        <a:t>Masterstudierende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ea typeface="Calibri" panose="020F0502020204030204" pitchFamily="34" charset="0"/>
                          <a:cs typeface="Arial" panose="020B0604020202020204" pitchFamily="34" charset="0"/>
                        </a:rPr>
                        <a:t>Doktorierende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99517629"/>
                  </a:ext>
                </a:extLst>
              </a:tr>
              <a:tr h="339725">
                <a:tc>
                  <a:txBody>
                    <a:bodyPr/>
                    <a:lstStyle/>
                    <a:p>
                      <a:pPr marL="79375">
                        <a:lnSpc>
                          <a:spcPts val="1320"/>
                        </a:lnSpc>
                        <a:spcAft>
                          <a:spcPts val="0"/>
                        </a:spcAft>
                      </a:pP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Kombinier-bar</a:t>
                      </a:r>
                      <a:r>
                        <a:rPr lang="en-US" sz="1200" spc="-20" dirty="0" err="1" smtClean="0">
                          <a:effectLst/>
                          <a:latin typeface="Arial" panose="020B0604020202020204" pitchFamily="34" charset="0"/>
                          <a:ea typeface="Calibri" panose="020F0502020204030204" pitchFamily="34" charset="0"/>
                          <a:cs typeface="Arial" panose="020B0604020202020204" pitchFamily="34" charset="0"/>
                        </a:rPr>
                        <a:t>keit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157480" lvl="0" indent="-171450">
                        <a:lnSpc>
                          <a:spcPts val="1330"/>
                        </a:lnSpc>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Möglichkeit</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einen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Nebenjob</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auszuüben</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ist</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Symbol" panose="05050102010706020507" pitchFamily="18" charset="2"/>
                          <a:cs typeface="Arial" panose="020B0604020202020204" pitchFamily="34" charset="0"/>
                        </a:rPr>
                        <a:t>gewährleistet</a:t>
                      </a:r>
                      <a:endParaRPr lang="en-US" sz="1200" dirty="0" smtClean="0">
                        <a:effectLst/>
                        <a:latin typeface="Arial" panose="020B0604020202020204" pitchFamily="34" charset="0"/>
                        <a:ea typeface="Symbol" panose="05050102010706020507" pitchFamily="18" charset="2"/>
                        <a:cs typeface="Arial" panose="020B0604020202020204" pitchFamily="34" charset="0"/>
                      </a:endParaRPr>
                    </a:p>
                    <a:p>
                      <a:pPr marL="171450" lvl="0" indent="-171450">
                        <a:buFont typeface="Wingdings" panose="05000000000000000000" pitchFamily="2" charset="2"/>
                        <a:buChar char="§"/>
                      </a:pPr>
                      <a:r>
                        <a:rPr lang="en-US" sz="1200" kern="1200" dirty="0" err="1" smtClean="0">
                          <a:solidFill>
                            <a:schemeClr val="dk1"/>
                          </a:solidFill>
                          <a:effectLst/>
                          <a:latin typeface="Arial" panose="020B0604020202020204" pitchFamily="34" charset="0"/>
                          <a:ea typeface="+mn-ea"/>
                          <a:cs typeface="Arial" panose="020B0604020202020204" pitchFamily="34" charset="0"/>
                        </a:rPr>
                        <a:t>Bessere</a:t>
                      </a:r>
                      <a:r>
                        <a:rPr lang="en-US" sz="1200"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err="1" smtClean="0">
                          <a:solidFill>
                            <a:schemeClr val="dk1"/>
                          </a:solidFill>
                          <a:effectLst/>
                          <a:latin typeface="Arial" panose="020B0604020202020204" pitchFamily="34" charset="0"/>
                          <a:ea typeface="+mn-ea"/>
                          <a:cs typeface="Arial" panose="020B0604020202020204" pitchFamily="34" charset="0"/>
                        </a:rPr>
                        <a:t>Kombinierbarkeit</a:t>
                      </a:r>
                      <a:r>
                        <a:rPr lang="en-US" sz="1200"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err="1" smtClean="0">
                          <a:solidFill>
                            <a:schemeClr val="dk1"/>
                          </a:solidFill>
                          <a:effectLst/>
                          <a:latin typeface="Arial" panose="020B0604020202020204" pitchFamily="34" charset="0"/>
                          <a:ea typeface="+mn-ea"/>
                          <a:cs typeface="Arial" panose="020B0604020202020204" pitchFamily="34" charset="0"/>
                        </a:rPr>
                        <a:t>mit</a:t>
                      </a:r>
                      <a:r>
                        <a:rPr lang="en-US" sz="1200" kern="1200" dirty="0" smtClean="0">
                          <a:solidFill>
                            <a:schemeClr val="dk1"/>
                          </a:solidFill>
                          <a:effectLst/>
                          <a:latin typeface="Arial" panose="020B0604020202020204" pitchFamily="34" charset="0"/>
                          <a:ea typeface="+mn-ea"/>
                          <a:cs typeface="Arial" panose="020B0604020202020204" pitchFamily="34" charset="0"/>
                        </a:rPr>
                        <a:t> der PH falls man in </a:t>
                      </a:r>
                      <a:r>
                        <a:rPr lang="en-US" sz="1200" kern="1200" dirty="0" err="1" smtClean="0">
                          <a:solidFill>
                            <a:schemeClr val="dk1"/>
                          </a:solidFill>
                          <a:effectLst/>
                          <a:latin typeface="Arial" panose="020B0604020202020204" pitchFamily="34" charset="0"/>
                          <a:ea typeface="+mn-ea"/>
                          <a:cs typeface="Arial" panose="020B0604020202020204" pitchFamily="34" charset="0"/>
                        </a:rPr>
                        <a:t>Richtung</a:t>
                      </a:r>
                      <a:r>
                        <a:rPr lang="en-US" sz="1200"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err="1" smtClean="0">
                          <a:solidFill>
                            <a:schemeClr val="dk1"/>
                          </a:solidFill>
                          <a:effectLst/>
                          <a:latin typeface="Arial" panose="020B0604020202020204" pitchFamily="34" charset="0"/>
                          <a:ea typeface="+mn-ea"/>
                          <a:cs typeface="Arial" panose="020B0604020202020204" pitchFamily="34" charset="0"/>
                        </a:rPr>
                        <a:t>Lehrer:in</a:t>
                      </a:r>
                      <a:r>
                        <a:rPr lang="en-US" sz="1200" kern="1200" dirty="0" smtClean="0">
                          <a:solidFill>
                            <a:schemeClr val="dk1"/>
                          </a:solidFill>
                          <a:effectLst/>
                          <a:latin typeface="Arial" panose="020B0604020202020204" pitchFamily="34" charset="0"/>
                          <a:ea typeface="+mn-ea"/>
                          <a:cs typeface="Arial" panose="020B0604020202020204" pitchFamily="34" charset="0"/>
                        </a:rPr>
                        <a:t> </a:t>
                      </a:r>
                      <a:r>
                        <a:rPr lang="en-US" sz="1200" kern="1200" dirty="0" err="1" smtClean="0">
                          <a:solidFill>
                            <a:schemeClr val="dk1"/>
                          </a:solidFill>
                          <a:effectLst/>
                          <a:latin typeface="Arial" panose="020B0604020202020204" pitchFamily="34" charset="0"/>
                          <a:ea typeface="+mn-ea"/>
                          <a:cs typeface="Arial" panose="020B0604020202020204" pitchFamily="34" charset="0"/>
                        </a:rPr>
                        <a:t>möchte</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100965" lvl="0" indent="-171450">
                        <a:spcAft>
                          <a:spcPts val="0"/>
                        </a:spcAft>
                        <a:buSzPts val="1100"/>
                        <a:buFont typeface="Wingdings" panose="05000000000000000000" pitchFamily="2" charset="2"/>
                        <a:buChar char="§"/>
                        <a:tabLst>
                          <a:tab pos="523875" algn="l"/>
                          <a:tab pos="524510" algn="l"/>
                        </a:tabLst>
                      </a:pP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1372834370"/>
                  </a:ext>
                </a:extLst>
              </a:tr>
              <a:tr h="339725">
                <a:tc>
                  <a:txBody>
                    <a:bodyPr/>
                    <a:lstStyle/>
                    <a:p>
                      <a:pPr marL="79375">
                        <a:spcAft>
                          <a:spcPts val="0"/>
                        </a:spcAft>
                      </a:pPr>
                      <a:r>
                        <a:rPr lang="en-US" sz="1200" spc="-10" dirty="0" err="1">
                          <a:effectLst/>
                          <a:latin typeface="Arial" panose="020B0604020202020204" pitchFamily="34" charset="0"/>
                          <a:ea typeface="Calibri" panose="020F0502020204030204" pitchFamily="34" charset="0"/>
                          <a:cs typeface="Arial" panose="020B0604020202020204" pitchFamily="34" charset="0"/>
                        </a:rPr>
                        <a:t>Mobilität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527050">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lvl="0" indent="-171450">
                        <a:lnSpc>
                          <a:spcPts val="1395"/>
                        </a:lnSpc>
                        <a:spcAft>
                          <a:spcPts val="0"/>
                        </a:spcAft>
                        <a:buSzPts val="1100"/>
                        <a:buFont typeface="Wingdings" panose="05000000000000000000" pitchFamily="2" charset="2"/>
                        <a:buChar char="§"/>
                        <a:tabLst>
                          <a:tab pos="523875" algn="l"/>
                          <a:tab pos="524510" algn="l"/>
                        </a:tabLst>
                      </a:pPr>
                      <a:r>
                        <a:rPr lang="en-US" sz="1200" dirty="0">
                          <a:effectLst/>
                          <a:latin typeface="Arial" panose="020B0604020202020204" pitchFamily="34" charset="0"/>
                          <a:ea typeface="Symbol" panose="05050102010706020507" pitchFamily="18" charset="2"/>
                          <a:cs typeface="Arial" panose="020B0604020202020204" pitchFamily="34" charset="0"/>
                        </a:rPr>
                        <a:t>Podcasts</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Fördern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nSpc>
                          <a:spcPts val="1305"/>
                        </a:lnSpc>
                        <a:spcBef>
                          <a:spcPts val="25"/>
                        </a:spcBef>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zu</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hohe</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Anwesenheitspflicht</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2200988044"/>
                  </a:ext>
                </a:extLst>
              </a:tr>
              <a:tr h="339725">
                <a:tc>
                  <a:txBody>
                    <a:bodyPr/>
                    <a:lstStyle/>
                    <a:p>
                      <a:pPr marL="79375">
                        <a:lnSpc>
                          <a:spcPts val="1320"/>
                        </a:lnSpc>
                        <a:spcAft>
                          <a:spcPts val="0"/>
                        </a:spcAft>
                      </a:pPr>
                      <a:r>
                        <a:rPr lang="en-US" sz="1200" spc="-10" dirty="0" err="1">
                          <a:effectLst/>
                          <a:latin typeface="Arial" panose="020B0604020202020204" pitchFamily="34" charset="0"/>
                          <a:ea typeface="Calibri" panose="020F0502020204030204" pitchFamily="34" charset="0"/>
                          <a:cs typeface="Arial" panose="020B0604020202020204" pitchFamily="34" charset="0"/>
                        </a:rPr>
                        <a:t>Aufwand</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527050">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lvl="0" indent="-171450">
                        <a:lnSpc>
                          <a:spcPts val="1395"/>
                        </a:lnSpc>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Aufwand</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und</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Ertrag</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stimmt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78740" lvl="0" indent="-171450">
                        <a:spcAft>
                          <a:spcPts val="0"/>
                        </a:spcAft>
                        <a:buSzPts val="1100"/>
                        <a:buFont typeface="Wingdings" panose="05000000000000000000" pitchFamily="2" charset="2"/>
                        <a:buChar char="§"/>
                        <a:tabLst>
                          <a:tab pos="523875" algn="l"/>
                          <a:tab pos="524510" algn="l"/>
                        </a:tabLst>
                      </a:pPr>
                      <a:r>
                        <a:rPr lang="en-US" sz="1200" dirty="0">
                          <a:effectLst/>
                          <a:latin typeface="Arial" panose="020B0604020202020204" pitchFamily="34" charset="0"/>
                          <a:ea typeface="Symbol" panose="05050102010706020507" pitchFamily="18" charset="2"/>
                          <a:cs typeface="Arial" panose="020B0604020202020204" pitchFamily="34" charset="0"/>
                        </a:rPr>
                        <a:t>man </a:t>
                      </a:r>
                      <a:r>
                        <a:rPr lang="en-US" sz="1200" dirty="0" err="1">
                          <a:effectLst/>
                          <a:latin typeface="Arial" panose="020B0604020202020204" pitchFamily="34" charset="0"/>
                          <a:ea typeface="Symbol" panose="05050102010706020507" pitchFamily="18" charset="2"/>
                          <a:cs typeface="Arial" panose="020B0604020202020204" pitchFamily="34" charset="0"/>
                        </a:rPr>
                        <a:t>könnte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noch</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mehr</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fordern</a:t>
                      </a:r>
                      <a:r>
                        <a:rPr lang="en-US" sz="1200" dirty="0">
                          <a:effectLst/>
                          <a:latin typeface="Arial" panose="020B0604020202020204" pitchFamily="34" charset="0"/>
                          <a:ea typeface="Symbol" panose="05050102010706020507" pitchFamily="18" charset="2"/>
                          <a:cs typeface="Arial" panose="020B0604020202020204" pitchFamily="34" charset="0"/>
                        </a:rPr>
                        <a:t> von den </a:t>
                      </a:r>
                      <a:r>
                        <a:rPr lang="en-US" sz="1200" dirty="0" err="1">
                          <a:effectLst/>
                          <a:latin typeface="Arial" panose="020B0604020202020204" pitchFamily="34" charset="0"/>
                          <a:ea typeface="Symbol" panose="05050102010706020507" pitchFamily="18" charset="2"/>
                          <a:cs typeface="Arial" panose="020B0604020202020204" pitchFamily="34" charset="0"/>
                        </a:rPr>
                        <a:t>Studierenden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z.B</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selbständige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Vorbereitung</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eines</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Themas</a:t>
                      </a:r>
                      <a:r>
                        <a:rPr lang="en-US" sz="1200" dirty="0">
                          <a:effectLst/>
                          <a:latin typeface="Arial" panose="020B0604020202020204" pitchFamily="34" charset="0"/>
                          <a:ea typeface="Symbol" panose="05050102010706020507" pitchFamily="18" charset="2"/>
                          <a:cs typeface="Arial" panose="020B0604020202020204" pitchFamily="34" charset="0"/>
                        </a:rPr>
                        <a:t> und die </a:t>
                      </a:r>
                      <a:r>
                        <a:rPr lang="en-US" sz="1200" dirty="0" err="1">
                          <a:effectLst/>
                          <a:latin typeface="Arial" panose="020B0604020202020204" pitchFamily="34" charset="0"/>
                          <a:ea typeface="Symbol" panose="05050102010706020507" pitchFamily="18" charset="2"/>
                          <a:cs typeface="Arial" panose="020B0604020202020204" pitchFamily="34" charset="0"/>
                        </a:rPr>
                        <a:t>Präsenzzeit</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für</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Diskussionen</a:t>
                      </a:r>
                      <a:r>
                        <a:rPr lang="en-US" sz="1200" dirty="0">
                          <a:effectLst/>
                          <a:latin typeface="Arial" panose="020B0604020202020204" pitchFamily="34" charset="0"/>
                          <a:ea typeface="Symbol" panose="05050102010706020507" pitchFamily="18" charset="2"/>
                          <a:cs typeface="Arial" panose="020B0604020202020204" pitchFamily="34" charset="0"/>
                        </a:rPr>
                        <a:t>/</a:t>
                      </a:r>
                      <a:r>
                        <a:rPr lang="en-US" sz="1200" dirty="0" err="1">
                          <a:effectLst/>
                          <a:latin typeface="Arial" panose="020B0604020202020204" pitchFamily="34" charset="0"/>
                          <a:ea typeface="Symbol" panose="05050102010706020507" pitchFamily="18" charset="2"/>
                          <a:cs typeface="Arial" panose="020B0604020202020204" pitchFamily="34" charset="0"/>
                        </a:rPr>
                        <a:t>Fragen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Symbol" panose="05050102010706020507" pitchFamily="18" charset="2"/>
                          <a:cs typeface="Arial" panose="020B0604020202020204" pitchFamily="34" charset="0"/>
                        </a:rPr>
                        <a:t>nutzen</a:t>
                      </a:r>
                      <a:r>
                        <a:rPr lang="en-US" sz="1200" dirty="0" smtClean="0">
                          <a:effectLst/>
                          <a:latin typeface="Arial" panose="020B0604020202020204" pitchFamily="34" charset="0"/>
                          <a:ea typeface="Symbol" panose="05050102010706020507" pitchFamily="18" charset="2"/>
                          <a:cs typeface="Arial" panose="020B0604020202020204" pitchFamily="34" charset="0"/>
                        </a:rPr>
                        <a:t>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statt</a:t>
                      </a:r>
                      <a:r>
                        <a:rPr lang="en-US" sz="1200" spc="-10" dirty="0" smtClean="0">
                          <a:effectLst/>
                          <a:latin typeface="Arial" panose="020B0604020202020204" pitchFamily="34" charset="0"/>
                          <a:ea typeface="Calibri" panose="020F0502020204030204" pitchFamily="34" charset="0"/>
                          <a:cs typeface="Arial" panose="020B0604020202020204" pitchFamily="34" charset="0"/>
                        </a:rPr>
                        <a:t> </a:t>
                      </a:r>
                      <a:r>
                        <a:rPr lang="en-US" sz="1200" spc="-10" dirty="0" err="1">
                          <a:effectLst/>
                          <a:latin typeface="Arial" panose="020B0604020202020204" pitchFamily="34" charset="0"/>
                          <a:ea typeface="Calibri" panose="020F0502020204030204" pitchFamily="34" charset="0"/>
                          <a:cs typeface="Arial" panose="020B0604020202020204" pitchFamily="34" charset="0"/>
                        </a:rPr>
                        <a:t>Vermittlung</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030835563"/>
                  </a:ext>
                </a:extLst>
              </a:tr>
              <a:tr h="339725">
                <a:tc>
                  <a:txBody>
                    <a:bodyPr/>
                    <a:lstStyle/>
                    <a:p>
                      <a:pPr marL="79375">
                        <a:spcAft>
                          <a:spcPts val="0"/>
                        </a:spcAft>
                      </a:pPr>
                      <a:r>
                        <a:rPr lang="en-US" sz="1200" spc="-10" dirty="0">
                          <a:effectLst/>
                          <a:latin typeface="Arial" panose="020B0604020202020204" pitchFamily="34" charset="0"/>
                          <a:ea typeface="Calibri" panose="020F0502020204030204" pitchFamily="34" charset="0"/>
                          <a:cs typeface="Arial" panose="020B0604020202020204" pitchFamily="34" charset="0"/>
                        </a:rPr>
                        <a:t>Motivation</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322580" lvl="0" indent="-171450">
                        <a:spcAft>
                          <a:spcPts val="0"/>
                        </a:spcAft>
                        <a:buSzPts val="1100"/>
                        <a:buFont typeface="Wingdings" panose="05000000000000000000" pitchFamily="2" charset="2"/>
                        <a:buChar char="§"/>
                        <a:tabLst>
                          <a:tab pos="527050" algn="l"/>
                          <a:tab pos="527685" algn="l"/>
                        </a:tabLst>
                      </a:pPr>
                      <a:r>
                        <a:rPr lang="en-US" sz="1200" dirty="0">
                          <a:effectLst/>
                          <a:latin typeface="Arial" panose="020B0604020202020204" pitchFamily="34" charset="0"/>
                          <a:ea typeface="Symbol" panose="05050102010706020507" pitchFamily="18" charset="2"/>
                          <a:cs typeface="Arial" panose="020B0604020202020204" pitchFamily="34" charset="0"/>
                        </a:rPr>
                        <a:t>«Auf</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uns</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wartet</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niemand</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habe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ich</a:t>
                      </a:r>
                      <a:r>
                        <a:rPr lang="en-US" sz="1200" dirty="0">
                          <a:effectLst/>
                          <a:latin typeface="Arial" panose="020B0604020202020204" pitchFamily="34" charset="0"/>
                          <a:ea typeface="Symbol" panose="05050102010706020507" pitchFamily="18" charset="2"/>
                          <a:cs typeface="Arial" panose="020B0604020202020204" pitchFamily="34" charset="0"/>
                        </a:rPr>
                        <a:t> das </a:t>
                      </a:r>
                      <a:r>
                        <a:rPr lang="en-US" sz="1200" dirty="0" err="1">
                          <a:effectLst/>
                          <a:latin typeface="Arial" panose="020B0604020202020204" pitchFamily="34" charset="0"/>
                          <a:ea typeface="Symbol" panose="05050102010706020507" pitchFamily="18" charset="2"/>
                          <a:cs typeface="Arial" panose="020B0604020202020204" pitchFamily="34" charset="0"/>
                        </a:rPr>
                        <a:t>Gefühl</a:t>
                      </a:r>
                      <a:r>
                        <a:rPr lang="en-US" sz="1200" dirty="0">
                          <a:effectLst/>
                          <a:latin typeface="Arial" panose="020B0604020202020204" pitchFamily="34" charset="0"/>
                          <a:ea typeface="Symbol" panose="05050102010706020507" pitchFamily="18" charset="2"/>
                          <a:cs typeface="Arial" panose="020B0604020202020204" pitchFamily="34" charset="0"/>
                        </a:rPr>
                        <a: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236855"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Mehr</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Sportwissenschaft</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Absolvent:innen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als</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Stellen</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162560"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Zugehörigkeitsgefühl</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war</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stets </a:t>
                      </a:r>
                      <a:r>
                        <a:rPr lang="en-US" sz="1200" i="1" spc="-20" dirty="0" err="1">
                          <a:effectLst/>
                          <a:latin typeface="Arial" panose="020B0604020202020204" pitchFamily="34" charset="0"/>
                          <a:ea typeface="Symbol" panose="05050102010706020507" pitchFamily="18" charset="2"/>
                          <a:cs typeface="Arial" panose="020B0604020202020204" pitchFamily="34" charset="0"/>
                        </a:rPr>
                        <a:t>hoch</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marR="72390"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Austausch</a:t>
                      </a:r>
                      <a:r>
                        <a:rPr lang="en-US" sz="1200" i="1" spc="-5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und</a:t>
                      </a:r>
                      <a:r>
                        <a:rPr lang="en-US" sz="1200" i="1" spc="-55"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naher</a:t>
                      </a:r>
                      <a:r>
                        <a:rPr lang="en-US" sz="1200" i="1" spc="-55"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Kontakt</a:t>
                      </a:r>
                      <a:r>
                        <a:rPr lang="en-US" sz="1200" i="1" spc="-5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zu</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Dozierenden</a:t>
                      </a:r>
                      <a:endParaRPr lang="de-CH" sz="1200" i="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2018421265"/>
                  </a:ext>
                </a:extLst>
              </a:tr>
              <a:tr h="339725">
                <a:tc>
                  <a:txBody>
                    <a:bodyPr/>
                    <a:lstStyle/>
                    <a:p>
                      <a:pPr marL="79375">
                        <a:spcAft>
                          <a:spcPts val="0"/>
                        </a:spcAft>
                      </a:pPr>
                      <a:r>
                        <a:rPr lang="en-US" sz="1200" spc="-10">
                          <a:effectLst/>
                          <a:latin typeface="Arial" panose="020B0604020202020204" pitchFamily="34" charset="0"/>
                          <a:ea typeface="Calibri" panose="020F0502020204030204" pitchFamily="34" charset="0"/>
                          <a:cs typeface="Arial" panose="020B0604020202020204" pitchFamily="34" charset="0"/>
                        </a:rPr>
                        <a:t>Zufriedenheit</a:t>
                      </a:r>
                      <a:endParaRPr lang="de-CH" sz="120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136525" lvl="0" indent="-171450">
                        <a:spcAft>
                          <a:spcPts val="0"/>
                        </a:spcAft>
                        <a:buSzPts val="1100"/>
                        <a:buFont typeface="Wingdings" panose="05000000000000000000" pitchFamily="2" charset="2"/>
                        <a:buChar char="§"/>
                        <a:tabLst>
                          <a:tab pos="527050" algn="l"/>
                          <a:tab pos="527685" algn="l"/>
                        </a:tabLst>
                      </a:pPr>
                      <a:r>
                        <a:rPr lang="en-US" sz="1200" b="1" dirty="0" err="1">
                          <a:effectLst/>
                          <a:latin typeface="Arial" panose="020B0604020202020204" pitchFamily="34" charset="0"/>
                          <a:ea typeface="Symbol" panose="05050102010706020507" pitchFamily="18" charset="2"/>
                          <a:cs typeface="Arial" panose="020B0604020202020204" pitchFamily="34" charset="0"/>
                        </a:rPr>
                        <a:t>Im</a:t>
                      </a:r>
                      <a:r>
                        <a:rPr lang="en-US" sz="1200" b="1" spc="-60"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Grossen</a:t>
                      </a:r>
                      <a:r>
                        <a:rPr lang="en-US" sz="1200" b="1" spc="-55" dirty="0">
                          <a:effectLst/>
                          <a:latin typeface="Arial" panose="020B0604020202020204" pitchFamily="34" charset="0"/>
                          <a:ea typeface="Symbol" panose="05050102010706020507" pitchFamily="18" charset="2"/>
                          <a:cs typeface="Arial" panose="020B0604020202020204" pitchFamily="34" charset="0"/>
                        </a:rPr>
                        <a:t> </a:t>
                      </a:r>
                      <a:r>
                        <a:rPr lang="en-US" sz="1200" b="1" dirty="0">
                          <a:effectLst/>
                          <a:latin typeface="Arial" panose="020B0604020202020204" pitchFamily="34" charset="0"/>
                          <a:ea typeface="Symbol" panose="05050102010706020507" pitchFamily="18" charset="2"/>
                          <a:cs typeface="Arial" panose="020B0604020202020204" pitchFamily="34" charset="0"/>
                        </a:rPr>
                        <a:t>und</a:t>
                      </a:r>
                      <a:r>
                        <a:rPr lang="en-US" sz="1200" b="1" spc="-60"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Ganzen</a:t>
                      </a:r>
                      <a:r>
                        <a:rPr lang="en-US" sz="1200" b="1" spc="-30"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sehr</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spc="-10" dirty="0" err="1">
                          <a:effectLst/>
                          <a:latin typeface="Arial" panose="020B0604020202020204" pitchFamily="34" charset="0"/>
                          <a:ea typeface="Symbol" panose="05050102010706020507" pitchFamily="18" charset="2"/>
                          <a:cs typeface="Arial" panose="020B0604020202020204" pitchFamily="34" charset="0"/>
                        </a:rPr>
                        <a:t>zufrieden</a:t>
                      </a:r>
                      <a:endParaRPr lang="de-CH" sz="1200" b="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172085" lvl="0" indent="-171450">
                        <a:spcAft>
                          <a:spcPts val="0"/>
                        </a:spcAft>
                        <a:buSzPts val="1100"/>
                        <a:buFont typeface="Wingdings" panose="05000000000000000000" pitchFamily="2" charset="2"/>
                        <a:buChar char="§"/>
                        <a:tabLst>
                          <a:tab pos="523875" algn="l"/>
                          <a:tab pos="524510" algn="l"/>
                        </a:tabLst>
                      </a:pPr>
                      <a:r>
                        <a:rPr lang="en-US" sz="1200" b="1" dirty="0" err="1">
                          <a:effectLst/>
                          <a:latin typeface="Arial" panose="020B0604020202020204" pitchFamily="34" charset="0"/>
                          <a:ea typeface="Symbol" panose="05050102010706020507" pitchFamily="18" charset="2"/>
                          <a:cs typeface="Arial" panose="020B0604020202020204" pitchFamily="34" charset="0"/>
                        </a:rPr>
                        <a:t>Zufriedenheit</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über</a:t>
                      </a:r>
                      <a:r>
                        <a:rPr lang="en-US" sz="1200" b="1" dirty="0">
                          <a:effectLst/>
                          <a:latin typeface="Arial" panose="020B0604020202020204" pitchFamily="34" charset="0"/>
                          <a:ea typeface="Symbol" panose="05050102010706020507" pitchFamily="18" charset="2"/>
                          <a:cs typeface="Arial" panose="020B0604020202020204" pitchFamily="34" charset="0"/>
                        </a:rPr>
                        <a:t> den </a:t>
                      </a:r>
                      <a:r>
                        <a:rPr lang="en-US" sz="1200" b="1" dirty="0" err="1">
                          <a:effectLst/>
                          <a:latin typeface="Arial" panose="020B0604020202020204" pitchFamily="34" charset="0"/>
                          <a:ea typeface="Symbol" panose="05050102010706020507" pitchFamily="18" charset="2"/>
                          <a:cs typeface="Arial" panose="020B0604020202020204" pitchFamily="34" charset="0"/>
                        </a:rPr>
                        <a:t>Studiengang</a:t>
                      </a:r>
                      <a:r>
                        <a:rPr lang="en-US" sz="1200" b="1" dirty="0">
                          <a:effectLst/>
                          <a:latin typeface="Arial" panose="020B0604020202020204" pitchFamily="34" charset="0"/>
                          <a:ea typeface="Symbol" panose="05050102010706020507" pitchFamily="18" charset="2"/>
                          <a:cs typeface="Arial" panose="020B0604020202020204" pitchFamily="34" charset="0"/>
                        </a:rPr>
                        <a:t>/</a:t>
                      </a:r>
                      <a:r>
                        <a:rPr lang="en-US" sz="1200" b="1" dirty="0" err="1">
                          <a:effectLst/>
                          <a:latin typeface="Arial" panose="020B0604020202020204" pitchFamily="34" charset="0"/>
                          <a:ea typeface="Symbol" panose="05050102010706020507" pitchFamily="18" charset="2"/>
                          <a:cs typeface="Arial" panose="020B0604020202020204" pitchFamily="34" charset="0"/>
                        </a:rPr>
                        <a:t>Ablauf</a:t>
                      </a:r>
                      <a:r>
                        <a:rPr lang="en-US" sz="1200" b="1" spc="-65"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sehr</a:t>
                      </a:r>
                      <a:r>
                        <a:rPr lang="en-US" sz="1200" b="1" spc="-60" dirty="0">
                          <a:effectLst/>
                          <a:latin typeface="Arial" panose="020B0604020202020204" pitchFamily="34" charset="0"/>
                          <a:ea typeface="Symbol" panose="05050102010706020507" pitchFamily="18" charset="2"/>
                          <a:cs typeface="Arial" panose="020B0604020202020204" pitchFamily="34" charset="0"/>
                        </a:rPr>
                        <a:t> </a:t>
                      </a:r>
                      <a:r>
                        <a:rPr lang="en-US" sz="1200" b="1" dirty="0">
                          <a:effectLst/>
                          <a:latin typeface="Arial" panose="020B0604020202020204" pitchFamily="34" charset="0"/>
                          <a:ea typeface="Symbol" panose="05050102010706020507" pitchFamily="18" charset="2"/>
                          <a:cs typeface="Arial" panose="020B0604020202020204" pitchFamily="34" charset="0"/>
                        </a:rPr>
                        <a:t>gross in </a:t>
                      </a:r>
                      <a:r>
                        <a:rPr lang="en-US" sz="1200" b="1" dirty="0" err="1">
                          <a:effectLst/>
                          <a:latin typeface="Arial" panose="020B0604020202020204" pitchFamily="34" charset="0"/>
                          <a:ea typeface="Symbol" panose="05050102010706020507" pitchFamily="18" charset="2"/>
                          <a:cs typeface="Arial" panose="020B0604020202020204" pitchFamily="34" charset="0"/>
                        </a:rPr>
                        <a:t>Bezug</a:t>
                      </a:r>
                      <a:r>
                        <a:rPr lang="en-US" sz="1200" b="1" dirty="0">
                          <a:effectLst/>
                          <a:latin typeface="Arial" panose="020B0604020202020204" pitchFamily="34" charset="0"/>
                          <a:ea typeface="Symbol" panose="05050102010706020507" pitchFamily="18" charset="2"/>
                          <a:cs typeface="Arial" panose="020B0604020202020204" pitchFamily="34" charset="0"/>
                        </a:rPr>
                        <a:t> auf die </a:t>
                      </a:r>
                      <a:r>
                        <a:rPr lang="en-US" sz="1200" b="1" dirty="0" err="1">
                          <a:effectLst/>
                          <a:latin typeface="Arial" panose="020B0604020202020204" pitchFamily="34" charset="0"/>
                          <a:ea typeface="Symbol" panose="05050102010706020507" pitchFamily="18" charset="2"/>
                          <a:cs typeface="Arial" panose="020B0604020202020204" pitchFamily="34" charset="0"/>
                        </a:rPr>
                        <a:t>Infrastruktur</a:t>
                      </a:r>
                      <a:r>
                        <a:rPr lang="en-US" sz="1200" b="1" dirty="0">
                          <a:effectLst/>
                          <a:latin typeface="Arial" panose="020B0604020202020204" pitchFamily="34" charset="0"/>
                          <a:ea typeface="Symbol" panose="05050102010706020507" pitchFamily="18" charset="2"/>
                          <a:cs typeface="Arial" panose="020B0604020202020204" pitchFamily="34" charset="0"/>
                        </a:rPr>
                        <a:t>, und </a:t>
                      </a:r>
                      <a:r>
                        <a:rPr lang="en-US" sz="1200" b="1" dirty="0" err="1">
                          <a:effectLst/>
                          <a:latin typeface="Arial" panose="020B0604020202020204" pitchFamily="34" charset="0"/>
                          <a:ea typeface="Symbol" panose="05050102010706020507" pitchFamily="18" charset="2"/>
                          <a:cs typeface="Arial" panose="020B0604020202020204" pitchFamily="34" charset="0"/>
                        </a:rPr>
                        <a:t>durch</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Autonomie</a:t>
                      </a:r>
                      <a:r>
                        <a:rPr lang="en-US" sz="1200" b="1" dirty="0">
                          <a:effectLst/>
                          <a:latin typeface="Arial" panose="020B0604020202020204" pitchFamily="34" charset="0"/>
                          <a:ea typeface="Symbol" panose="05050102010706020507" pitchFamily="18" charset="2"/>
                          <a:cs typeface="Arial" panose="020B0604020202020204" pitchFamily="34" charset="0"/>
                        </a:rPr>
                        <a:t> </a:t>
                      </a:r>
                      <a:r>
                        <a:rPr lang="en-US" sz="1200" b="1" dirty="0" err="1">
                          <a:effectLst/>
                          <a:latin typeface="Arial" panose="020B0604020202020204" pitchFamily="34" charset="0"/>
                          <a:ea typeface="Symbol" panose="05050102010706020507" pitchFamily="18" charset="2"/>
                          <a:cs typeface="Arial" panose="020B0604020202020204" pitchFamily="34" charset="0"/>
                        </a:rPr>
                        <a:t>bei</a:t>
                      </a:r>
                      <a:r>
                        <a:rPr lang="en-US" sz="1200" b="1" dirty="0">
                          <a:effectLst/>
                          <a:latin typeface="Arial" panose="020B0604020202020204" pitchFamily="34" charset="0"/>
                          <a:ea typeface="Symbol" panose="05050102010706020507" pitchFamily="18" charset="2"/>
                          <a:cs typeface="Arial" panose="020B0604020202020204" pitchFamily="34" charset="0"/>
                        </a:rPr>
                        <a:t> der Wahl der </a:t>
                      </a:r>
                      <a:r>
                        <a:rPr lang="en-US" sz="1200" b="1" dirty="0" err="1">
                          <a:effectLst/>
                          <a:latin typeface="Arial" panose="020B0604020202020204" pitchFamily="34" charset="0"/>
                          <a:ea typeface="Symbol" panose="05050102010706020507" pitchFamily="18" charset="2"/>
                          <a:cs typeface="Arial" panose="020B0604020202020204" pitchFamily="34" charset="0"/>
                        </a:rPr>
                        <a:t>Studieninhalte</a:t>
                      </a:r>
                      <a:endParaRPr lang="de-CH" sz="1200" b="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562565916"/>
                  </a:ext>
                </a:extLst>
              </a:tr>
            </a:tbl>
          </a:graphicData>
        </a:graphic>
      </p:graphicFrame>
    </p:spTree>
    <p:extLst>
      <p:ext uri="{BB962C8B-B14F-4D97-AF65-F5344CB8AC3E}">
        <p14:creationId xmlns:p14="http://schemas.microsoft.com/office/powerpoint/2010/main" val="1953560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err="1" smtClean="0"/>
              <a:t>Fokusgruppengespräche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Ergebnisse</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graphicFrame>
        <p:nvGraphicFramePr>
          <p:cNvPr id="11" name="Tabelle 10"/>
          <p:cNvGraphicFramePr>
            <a:graphicFrameLocks noGrp="1"/>
          </p:cNvGraphicFramePr>
          <p:nvPr>
            <p:extLst/>
          </p:nvPr>
        </p:nvGraphicFramePr>
        <p:xfrm>
          <a:off x="251520" y="1203598"/>
          <a:ext cx="8496944" cy="3340640"/>
        </p:xfrm>
        <a:graphic>
          <a:graphicData uri="http://schemas.openxmlformats.org/drawingml/2006/table">
            <a:tbl>
              <a:tblPr firstRow="1">
                <a:tableStyleId>{F5AB1C69-6EDB-4FF4-983F-18BD219EF322}</a:tableStyleId>
              </a:tblPr>
              <a:tblGrid>
                <a:gridCol w="999640">
                  <a:extLst>
                    <a:ext uri="{9D8B030D-6E8A-4147-A177-3AD203B41FA5}">
                      <a16:colId xmlns:a16="http://schemas.microsoft.com/office/drawing/2014/main" val="3078731026"/>
                    </a:ext>
                  </a:extLst>
                </a:gridCol>
                <a:gridCol w="3748652">
                  <a:extLst>
                    <a:ext uri="{9D8B030D-6E8A-4147-A177-3AD203B41FA5}">
                      <a16:colId xmlns:a16="http://schemas.microsoft.com/office/drawing/2014/main" val="581883200"/>
                    </a:ext>
                  </a:extLst>
                </a:gridCol>
                <a:gridCol w="3748652">
                  <a:extLst>
                    <a:ext uri="{9D8B030D-6E8A-4147-A177-3AD203B41FA5}">
                      <a16:colId xmlns:a16="http://schemas.microsoft.com/office/drawing/2014/main" val="398647412"/>
                    </a:ext>
                  </a:extLst>
                </a:gridCol>
              </a:tblGrid>
              <a:tr h="252000">
                <a:tc>
                  <a:txBody>
                    <a:bodyPr/>
                    <a:lstStyle/>
                    <a:p>
                      <a:pPr marL="5715" algn="ctr">
                        <a:lnSpc>
                          <a:spcPts val="1325"/>
                        </a:lnSpc>
                        <a:spcAft>
                          <a:spcPts val="0"/>
                        </a:spcAft>
                      </a:pP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cs typeface="Arial" panose="020B0604020202020204" pitchFamily="34" charset="0"/>
                        </a:rPr>
                        <a:t>Masterstudierende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66675" marR="14605">
                        <a:spcAft>
                          <a:spcPts val="0"/>
                        </a:spcAft>
                      </a:pPr>
                      <a:r>
                        <a:rPr lang="de-CH" sz="1200" b="0" dirty="0" smtClean="0">
                          <a:effectLst/>
                          <a:latin typeface="Arial" panose="020B0604020202020204" pitchFamily="34" charset="0"/>
                          <a:ea typeface="Calibri" panose="020F0502020204030204" pitchFamily="34" charset="0"/>
                          <a:cs typeface="Arial" panose="020B0604020202020204" pitchFamily="34" charset="0"/>
                        </a:rPr>
                        <a:t>Doktorierende</a:t>
                      </a:r>
                      <a:endParaRPr lang="de-CH" sz="12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99517629"/>
                  </a:ext>
                </a:extLst>
              </a:tr>
              <a:tr h="339725">
                <a:tc>
                  <a:txBody>
                    <a:bodyPr/>
                    <a:lstStyle/>
                    <a:p>
                      <a:pPr marL="79375">
                        <a:spcAft>
                          <a:spcPts val="0"/>
                        </a:spcAft>
                      </a:pP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Leistungs-kontrollen</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642620"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Seminare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besser</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als</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Vorlesungen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219075" lvl="0" indent="-171450">
                        <a:spcAft>
                          <a:spcPts val="0"/>
                        </a:spcAft>
                        <a:buSzPts val="1100"/>
                        <a:buFont typeface="Wingdings" panose="05000000000000000000" pitchFamily="2" charset="2"/>
                        <a:buChar char="§"/>
                        <a:tabLst>
                          <a:tab pos="527050" algn="l"/>
                          <a:tab pos="527685" algn="l"/>
                        </a:tabLst>
                      </a:pPr>
                      <a:r>
                        <a:rPr lang="en-US" sz="1200" spc="-10" dirty="0" err="1">
                          <a:effectLst/>
                          <a:latin typeface="Arial" panose="020B0604020202020204" pitchFamily="34" charset="0"/>
                          <a:ea typeface="Symbol" panose="05050102010706020507" pitchFamily="18" charset="2"/>
                          <a:cs typeface="Arial" panose="020B0604020202020204" pitchFamily="34" charset="0"/>
                        </a:rPr>
                        <a:t>Sportbiologie</a:t>
                      </a:r>
                      <a:r>
                        <a:rPr lang="en-US" sz="1200" spc="-10" dirty="0">
                          <a:effectLst/>
                          <a:latin typeface="Arial" panose="020B0604020202020204" pitchFamily="34" charset="0"/>
                          <a:ea typeface="Symbol" panose="05050102010706020507" pitchFamily="18" charset="2"/>
                          <a:cs typeface="Arial" panose="020B0604020202020204" pitchFamily="34" charset="0"/>
                        </a:rPr>
                        <a:t>/-</a:t>
                      </a:r>
                      <a:r>
                        <a:rPr lang="en-US" sz="1200" spc="-10" dirty="0" err="1">
                          <a:effectLst/>
                          <a:latin typeface="Arial" panose="020B0604020202020204" pitchFamily="34" charset="0"/>
                          <a:ea typeface="Symbol" panose="05050102010706020507" pitchFamily="18" charset="2"/>
                          <a:cs typeface="Arial" panose="020B0604020202020204" pitchFamily="34" charset="0"/>
                        </a:rPr>
                        <a:t>medizin</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passten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die</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Prüfungsfragen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nicht</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zum</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gelernten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Inhalt</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92710" lvl="0" indent="-171450">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Zuerst</a:t>
                      </a:r>
                      <a:r>
                        <a:rPr lang="en-US" sz="1200" spc="-4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Fokus</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der</a:t>
                      </a:r>
                      <a:r>
                        <a:rPr lang="en-US" sz="1200" spc="-5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Bewertung</a:t>
                      </a:r>
                      <a:r>
                        <a:rPr lang="en-US" sz="1200" spc="-4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auf die </a:t>
                      </a:r>
                      <a:r>
                        <a:rPr lang="en-US" sz="1200" dirty="0" err="1">
                          <a:effectLst/>
                          <a:latin typeface="Arial" panose="020B0604020202020204" pitchFamily="34" charset="0"/>
                          <a:ea typeface="Symbol" panose="05050102010706020507" pitchFamily="18" charset="2"/>
                          <a:cs typeface="Arial" panose="020B0604020202020204" pitchFamily="34" charset="0"/>
                        </a:rPr>
                        <a:t>Eigenrealisation</a:t>
                      </a:r>
                      <a:r>
                        <a:rPr lang="en-US" sz="1200" dirty="0">
                          <a:effectLst/>
                          <a:latin typeface="Arial" panose="020B0604020202020204" pitchFamily="34" charset="0"/>
                          <a:ea typeface="Symbol" panose="05050102010706020507" pitchFamily="18" charset="2"/>
                          <a:cs typeface="Arial" panose="020B0604020202020204" pitchFamily="34" charset="0"/>
                        </a:rPr>
                        <a:t> und </a:t>
                      </a:r>
                      <a:r>
                        <a:rPr lang="en-US" sz="1200" dirty="0" err="1">
                          <a:effectLst/>
                          <a:latin typeface="Arial" panose="020B0604020202020204" pitchFamily="34" charset="0"/>
                          <a:ea typeface="Symbol" panose="05050102010706020507" pitchFamily="18" charset="2"/>
                          <a:cs typeface="Arial" panose="020B0604020202020204" pitchFamily="34" charset="0"/>
                        </a:rPr>
                        <a:t>dann</a:t>
                      </a:r>
                      <a:r>
                        <a:rPr lang="en-US" sz="1200" dirty="0">
                          <a:effectLst/>
                          <a:latin typeface="Arial" panose="020B0604020202020204" pitchFamily="34" charset="0"/>
                          <a:ea typeface="Symbol" panose="05050102010706020507" pitchFamily="18" charset="2"/>
                          <a:cs typeface="Arial" panose="020B0604020202020204" pitchFamily="34" charset="0"/>
                        </a:rPr>
                        <a:t> auf die </a:t>
                      </a:r>
                      <a:r>
                        <a:rPr lang="en-US" sz="1200" dirty="0" err="1">
                          <a:effectLst/>
                          <a:latin typeface="Arial" panose="020B0604020202020204" pitchFamily="34" charset="0"/>
                          <a:ea typeface="Symbol" panose="05050102010706020507" pitchFamily="18" charset="2"/>
                          <a:cs typeface="Arial" panose="020B0604020202020204" pitchFamily="34" charset="0"/>
                        </a:rPr>
                        <a:t>Vermittlung</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377825" lvl="0" indent="-171450" algn="just">
                        <a:spcBef>
                          <a:spcPts val="5"/>
                        </a:spcBef>
                        <a:spcAft>
                          <a:spcPts val="0"/>
                        </a:spcAft>
                        <a:buSzPts val="1100"/>
                        <a:buFont typeface="Wingdings" panose="05000000000000000000" pitchFamily="2" charset="2"/>
                        <a:buChar char="§"/>
                        <a:tabLst>
                          <a:tab pos="524510" algn="l"/>
                        </a:tabLst>
                      </a:pPr>
                      <a:r>
                        <a:rPr lang="en-US" sz="1200" dirty="0">
                          <a:effectLst/>
                          <a:latin typeface="Arial" panose="020B0604020202020204" pitchFamily="34" charset="0"/>
                          <a:ea typeface="Symbol" panose="05050102010706020507" pitchFamily="18" charset="2"/>
                          <a:cs typeface="Arial" panose="020B0604020202020204" pitchFamily="34" charset="0"/>
                        </a:rPr>
                        <a:t>Erlangen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externer</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Diplome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durch</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interne</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Prüfung</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a:t>
                      </a:r>
                      <a:r>
                        <a:rPr lang="en-US" sz="1200" dirty="0" err="1">
                          <a:effectLst/>
                          <a:latin typeface="Arial" panose="020B0604020202020204" pitchFamily="34" charset="0"/>
                          <a:ea typeface="Symbol" panose="05050102010706020507" pitchFamily="18" charset="2"/>
                          <a:cs typeface="Arial" panose="020B0604020202020204" pitchFamily="34" charset="0"/>
                        </a:rPr>
                        <a:t>z.B</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Schwimmbrevet</a:t>
                      </a:r>
                      <a:r>
                        <a:rPr lang="en-US" sz="1200" spc="-10" dirty="0">
                          <a:effectLst/>
                          <a:latin typeface="Arial" panose="020B0604020202020204" pitchFamily="34" charset="0"/>
                          <a:ea typeface="Symbol" panose="05050102010706020507" pitchFamily="18" charset="2"/>
                          <a:cs typeface="Arial" panose="020B0604020202020204" pitchFamily="34" charset="0"/>
                        </a:rPr>
                        <a:t>)</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1372834370"/>
                  </a:ext>
                </a:extLst>
              </a:tr>
              <a:tr h="339725">
                <a:tc>
                  <a:txBody>
                    <a:bodyPr/>
                    <a:lstStyle/>
                    <a:p>
                      <a:pPr marL="79375" marR="194310">
                        <a:lnSpc>
                          <a:spcPct val="100000"/>
                        </a:lnSpc>
                        <a:spcAft>
                          <a:spcPts val="0"/>
                        </a:spcAft>
                      </a:pP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Kommuni-kations</a:t>
                      </a:r>
                      <a:r>
                        <a:rPr lang="en-US" sz="1200" spc="-10" dirty="0" smtClean="0">
                          <a:effectLst/>
                          <a:latin typeface="Arial" panose="020B0604020202020204" pitchFamily="34" charset="0"/>
                          <a:ea typeface="Calibri" panose="020F0502020204030204" pitchFamily="34" charset="0"/>
                          <a:cs typeface="Arial" panose="020B0604020202020204" pitchFamily="34" charset="0"/>
                        </a:rPr>
                        <a:t>-</a:t>
                      </a:r>
                      <a:endParaRPr lang="de-CH" sz="1200" dirty="0">
                        <a:effectLst/>
                        <a:latin typeface="Arial" panose="020B0604020202020204" pitchFamily="34" charset="0"/>
                        <a:ea typeface="Calibri" panose="020F0502020204030204" pitchFamily="34" charset="0"/>
                        <a:cs typeface="Arial" panose="020B0604020202020204" pitchFamily="34" charset="0"/>
                      </a:endParaRPr>
                    </a:p>
                    <a:p>
                      <a:pPr marL="79375">
                        <a:lnSpc>
                          <a:spcPct val="100000"/>
                        </a:lnSpc>
                        <a:spcAft>
                          <a:spcPts val="0"/>
                        </a:spcAft>
                      </a:pPr>
                      <a:r>
                        <a:rPr lang="en-US" sz="1200" spc="-10" dirty="0">
                          <a:effectLst/>
                          <a:latin typeface="Arial" panose="020B0604020202020204" pitchFamily="34" charset="0"/>
                          <a:ea typeface="Calibri" panose="020F0502020204030204" pitchFamily="34" charset="0"/>
                          <a:cs typeface="Arial" panose="020B0604020202020204" pitchFamily="34" charset="0"/>
                        </a:rPr>
                        <a:t>/</a:t>
                      </a: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Informa-tionskanäle</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186055" lvl="0" indent="-171450">
                        <a:spcAft>
                          <a:spcPts val="0"/>
                        </a:spcAft>
                        <a:buSzPts val="1100"/>
                        <a:buFont typeface="Wingdings" panose="05000000000000000000" pitchFamily="2" charset="2"/>
                        <a:buChar char="§"/>
                        <a:tabLst>
                          <a:tab pos="527050" algn="l"/>
                          <a:tab pos="527685" algn="l"/>
                        </a:tabLst>
                      </a:pPr>
                      <a:r>
                        <a:rPr lang="en-US" sz="1200" spc="-10" dirty="0" err="1">
                          <a:effectLst/>
                          <a:latin typeface="Arial" panose="020B0604020202020204" pitchFamily="34" charset="0"/>
                          <a:ea typeface="Symbol" panose="05050102010706020507" pitchFamily="18" charset="2"/>
                          <a:cs typeface="Arial" panose="020B0604020202020204" pitchFamily="34" charset="0"/>
                        </a:rPr>
                        <a:t>Unklares</a:t>
                      </a:r>
                      <a:r>
                        <a:rPr lang="en-US" sz="1200" spc="-1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A</a:t>
                      </a:r>
                      <a:r>
                        <a:rPr lang="en-US" sz="1200" spc="-10" dirty="0" err="1" smtClean="0">
                          <a:effectLst/>
                          <a:latin typeface="Arial" panose="020B0604020202020204" pitchFamily="34" charset="0"/>
                          <a:ea typeface="Symbol" panose="05050102010706020507" pitchFamily="18" charset="2"/>
                          <a:cs typeface="Arial" panose="020B0604020202020204" pitchFamily="34" charset="0"/>
                        </a:rPr>
                        <a:t>nmeldeverfahren</a:t>
                      </a:r>
                      <a:r>
                        <a:rPr lang="en-US" sz="1200" spc="-10" dirty="0" smtClean="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bei</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Studienbeginn</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118745" lvl="0" indent="-171450">
                        <a:lnSpc>
                          <a:spcPct val="98000"/>
                        </a:lnSpc>
                        <a:spcBef>
                          <a:spcPts val="10"/>
                        </a:spcBef>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Fehlende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Informationen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zum</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Bachelorabschluss</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364490" lvl="0" indent="-171450">
                        <a:spcAft>
                          <a:spcPts val="0"/>
                        </a:spcAft>
                        <a:buSzPts val="1100"/>
                        <a:buFont typeface="Wingdings" panose="05000000000000000000" pitchFamily="2" charset="2"/>
                        <a:buChar char="§"/>
                        <a:tabLst>
                          <a:tab pos="527050" algn="l"/>
                          <a:tab pos="527685"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Gute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Informationen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zum</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a:effectLst/>
                          <a:latin typeface="Arial" panose="020B0604020202020204" pitchFamily="34" charset="0"/>
                          <a:ea typeface="Symbol" panose="05050102010706020507" pitchFamily="18" charset="2"/>
                          <a:cs typeface="Arial" panose="020B0604020202020204" pitchFamily="34" charset="0"/>
                        </a:rPr>
                        <a:t>Master</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273050" lvl="0" indent="-171450">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Klare</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Struktur</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beispielsweise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durch</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Wegleitung</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615315" lvl="0" indent="-171450">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Erwartungen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von</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Seite</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Dozierenden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werden</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kommuniziert</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gn="just">
                        <a:lnSpc>
                          <a:spcPts val="1390"/>
                        </a:lnSpc>
                        <a:spcAft>
                          <a:spcPts val="0"/>
                        </a:spcAft>
                        <a:buSzPts val="1100"/>
                        <a:buFont typeface="Wingdings" panose="05000000000000000000" pitchFamily="2" charset="2"/>
                        <a:buChar char="§"/>
                        <a:tabLst>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Dozierende</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sind</a:t>
                      </a:r>
                      <a:r>
                        <a:rPr lang="en-US" sz="120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sehr</a:t>
                      </a:r>
                      <a:r>
                        <a:rPr lang="en-US" sz="1200" spc="-25" dirty="0">
                          <a:effectLst/>
                          <a:latin typeface="Arial" panose="020B0604020202020204" pitchFamily="34" charset="0"/>
                          <a:ea typeface="Symbol" panose="05050102010706020507" pitchFamily="18" charset="2"/>
                          <a:cs typeface="Arial" panose="020B0604020202020204" pitchFamily="34" charset="0"/>
                        </a:rPr>
                        <a:t> </a:t>
                      </a:r>
                      <a:r>
                        <a:rPr lang="en-US" sz="1200" spc="-10" dirty="0" err="1">
                          <a:effectLst/>
                          <a:latin typeface="Arial" panose="020B0604020202020204" pitchFamily="34" charset="0"/>
                          <a:ea typeface="Symbol" panose="05050102010706020507" pitchFamily="18" charset="2"/>
                          <a:cs typeface="Arial" panose="020B0604020202020204" pitchFamily="34" charset="0"/>
                        </a:rPr>
                        <a:t>nahbar</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106680" lvl="0" indent="-171450" algn="just">
                        <a:lnSpc>
                          <a:spcPts val="1350"/>
                        </a:lnSpc>
                        <a:spcAft>
                          <a:spcPts val="0"/>
                        </a:spcAft>
                        <a:buSzPts val="1100"/>
                        <a:buFont typeface="Wingdings" panose="05000000000000000000" pitchFamily="2" charset="2"/>
                        <a:buChar char="§"/>
                        <a:tabLst>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Thematische</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Zugehörigkeit</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von </a:t>
                      </a:r>
                      <a:r>
                        <a:rPr lang="en-US" sz="1200" dirty="0" err="1">
                          <a:effectLst/>
                          <a:latin typeface="Arial" panose="020B0604020202020204" pitchFamily="34" charset="0"/>
                          <a:ea typeface="Symbol" panose="05050102010706020507" pitchFamily="18" charset="2"/>
                          <a:cs typeface="Arial" panose="020B0604020202020204" pitchFamily="34" charset="0"/>
                        </a:rPr>
                        <a:t>Vorlesungen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und</a:t>
                      </a:r>
                      <a:r>
                        <a:rPr lang="en-US" sz="1200" spc="-60"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Seminaren</a:t>
                      </a:r>
                      <a:r>
                        <a:rPr lang="en-US" sz="1200" spc="-6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oft </a:t>
                      </a:r>
                      <a:r>
                        <a:rPr lang="en-US" sz="1200" spc="-10" dirty="0" err="1">
                          <a:effectLst/>
                          <a:latin typeface="Arial" panose="020B0604020202020204" pitchFamily="34" charset="0"/>
                          <a:ea typeface="Symbol" panose="05050102010706020507" pitchFamily="18" charset="2"/>
                          <a:cs typeface="Arial" panose="020B0604020202020204" pitchFamily="34" charset="0"/>
                        </a:rPr>
                        <a:t>unklar</a:t>
                      </a:r>
                      <a:endParaRPr lang="de-CH" sz="1200"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2200988044"/>
                  </a:ext>
                </a:extLst>
              </a:tr>
              <a:tr h="339725">
                <a:tc>
                  <a:txBody>
                    <a:bodyPr/>
                    <a:lstStyle/>
                    <a:p>
                      <a:pPr marL="79375">
                        <a:lnSpc>
                          <a:spcPct val="100000"/>
                        </a:lnSpc>
                        <a:spcAft>
                          <a:spcPts val="0"/>
                        </a:spcAft>
                      </a:pPr>
                      <a:r>
                        <a:rPr lang="en-US" sz="1200" spc="-10" dirty="0" err="1" smtClean="0">
                          <a:effectLst/>
                          <a:latin typeface="Arial" panose="020B0604020202020204" pitchFamily="34" charset="0"/>
                          <a:ea typeface="Calibri" panose="020F0502020204030204" pitchFamily="34" charset="0"/>
                          <a:cs typeface="Arial" panose="020B0604020202020204" pitchFamily="34" charset="0"/>
                        </a:rPr>
                        <a:t>Entwicklungs-fähigkeit</a:t>
                      </a:r>
                      <a:endParaRPr lang="de-CH"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171450" marR="98425" lvl="0" indent="-171450">
                        <a:spcAft>
                          <a:spcPts val="0"/>
                        </a:spcAft>
                        <a:buSzPts val="1100"/>
                        <a:buFont typeface="Wingdings" panose="05000000000000000000" pitchFamily="2" charset="2"/>
                        <a:buChar char="§"/>
                        <a:tabLst>
                          <a:tab pos="527050" algn="l"/>
                          <a:tab pos="527685"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Theorie</a:t>
                      </a:r>
                      <a:r>
                        <a:rPr lang="en-US" sz="1200" i="1" dirty="0">
                          <a:effectLst/>
                          <a:latin typeface="Arial" panose="020B0604020202020204" pitchFamily="34" charset="0"/>
                          <a:ea typeface="Symbol" panose="05050102010706020507" pitchFamily="18" charset="2"/>
                          <a:cs typeface="Arial" panose="020B0604020202020204" pitchFamily="34" charset="0"/>
                        </a:rPr>
                        <a:t>-Praxis-</a:t>
                      </a:r>
                      <a:r>
                        <a:rPr lang="en-US" sz="1200" i="1" dirty="0" err="1">
                          <a:effectLst/>
                          <a:latin typeface="Arial" panose="020B0604020202020204" pitchFamily="34" charset="0"/>
                          <a:ea typeface="Symbol" panose="05050102010706020507" pitchFamily="18" charset="2"/>
                          <a:cs typeface="Arial" panose="020B0604020202020204" pitchFamily="34" charset="0"/>
                        </a:rPr>
                        <a:t>Verknüpfung</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Vor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allem</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im</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pädagogischen</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Bereich</a:t>
                      </a:r>
                      <a:endParaRPr lang="de-CH" sz="1200" i="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tc>
                  <a:txBody>
                    <a:bodyPr/>
                    <a:lstStyle/>
                    <a:p>
                      <a:pPr marL="171450" marR="138430"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Verknüpfungen</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zwischen</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Theorie</a:t>
                      </a:r>
                      <a:r>
                        <a:rPr lang="en-US" sz="1200" i="1" spc="-5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und</a:t>
                      </a:r>
                      <a:r>
                        <a:rPr lang="en-US" sz="1200" i="1" spc="-5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Praxis</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könnte</a:t>
                      </a:r>
                      <a:r>
                        <a:rPr lang="en-US" sz="1200" i="1" spc="-5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man </a:t>
                      </a:r>
                      <a:r>
                        <a:rPr lang="en-US" sz="1200" i="1" dirty="0" err="1">
                          <a:effectLst/>
                          <a:latin typeface="Arial" panose="020B0604020202020204" pitchFamily="34" charset="0"/>
                          <a:ea typeface="Symbol" panose="05050102010706020507" pitchFamily="18" charset="2"/>
                          <a:cs typeface="Arial" panose="020B0604020202020204" pitchFamily="34" charset="0"/>
                        </a:rPr>
                        <a:t>besser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gestalten</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lvl="0" indent="-171450">
                        <a:lnSpc>
                          <a:spcPts val="1390"/>
                        </a:lnSpc>
                        <a:spcAft>
                          <a:spcPts val="0"/>
                        </a:spcAft>
                        <a:buSzPts val="1100"/>
                        <a:buFont typeface="Wingdings" panose="05000000000000000000" pitchFamily="2" charset="2"/>
                        <a:buChar char="§"/>
                        <a:tabLst>
                          <a:tab pos="523875" algn="l"/>
                          <a:tab pos="524510" algn="l"/>
                        </a:tabLst>
                      </a:pPr>
                      <a:r>
                        <a:rPr lang="en-US" sz="1200" dirty="0" err="1">
                          <a:effectLst/>
                          <a:latin typeface="Arial" panose="020B0604020202020204" pitchFamily="34" charset="0"/>
                          <a:ea typeface="Symbol" panose="05050102010706020507" pitchFamily="18" charset="2"/>
                          <a:cs typeface="Arial" panose="020B0604020202020204" pitchFamily="34" charset="0"/>
                        </a:rPr>
                        <a:t>Einführung</a:t>
                      </a:r>
                      <a:r>
                        <a:rPr lang="en-US" sz="1200" spc="-20"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in</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a:effectLst/>
                          <a:latin typeface="Arial" panose="020B0604020202020204" pitchFamily="34" charset="0"/>
                          <a:ea typeface="Symbol" panose="05050102010706020507" pitchFamily="18" charset="2"/>
                          <a:cs typeface="Arial" panose="020B0604020202020204" pitchFamily="34" charset="0"/>
                        </a:rPr>
                        <a:t>R</a:t>
                      </a:r>
                      <a:r>
                        <a:rPr lang="en-US" sz="1200" spc="-15" dirty="0">
                          <a:effectLst/>
                          <a:latin typeface="Arial" panose="020B0604020202020204" pitchFamily="34" charset="0"/>
                          <a:ea typeface="Symbol" panose="05050102010706020507" pitchFamily="18" charset="2"/>
                          <a:cs typeface="Arial" panose="020B0604020202020204" pitchFamily="34" charset="0"/>
                        </a:rPr>
                        <a:t> </a:t>
                      </a:r>
                      <a:r>
                        <a:rPr lang="en-US" sz="1200" dirty="0" err="1">
                          <a:effectLst/>
                          <a:latin typeface="Arial" panose="020B0604020202020204" pitchFamily="34" charset="0"/>
                          <a:ea typeface="Symbol" panose="05050102010706020507" pitchFamily="18" charset="2"/>
                          <a:cs typeface="Arial" panose="020B0604020202020204" pitchFamily="34" charset="0"/>
                        </a:rPr>
                        <a:t>statt</a:t>
                      </a:r>
                      <a:r>
                        <a:rPr lang="en-US" sz="1200" spc="-5" dirty="0">
                          <a:effectLst/>
                          <a:latin typeface="Arial" panose="020B0604020202020204" pitchFamily="34" charset="0"/>
                          <a:ea typeface="Symbol" panose="05050102010706020507" pitchFamily="18" charset="2"/>
                          <a:cs typeface="Arial" panose="020B0604020202020204" pitchFamily="34" charset="0"/>
                        </a:rPr>
                        <a:t> </a:t>
                      </a:r>
                      <a:r>
                        <a:rPr lang="en-US" sz="1200" spc="-20" dirty="0">
                          <a:effectLst/>
                          <a:latin typeface="Arial" panose="020B0604020202020204" pitchFamily="34" charset="0"/>
                          <a:ea typeface="Symbol" panose="05050102010706020507" pitchFamily="18" charset="2"/>
                          <a:cs typeface="Arial" panose="020B0604020202020204" pitchFamily="34" charset="0"/>
                        </a:rPr>
                        <a:t>SPSS</a:t>
                      </a:r>
                      <a:endParaRPr lang="de-CH" sz="1200" dirty="0">
                        <a:effectLst/>
                        <a:latin typeface="Arial" panose="020B0604020202020204" pitchFamily="34" charset="0"/>
                        <a:ea typeface="Symbol" panose="05050102010706020507" pitchFamily="18" charset="2"/>
                        <a:cs typeface="Arial" panose="020B0604020202020204" pitchFamily="34" charset="0"/>
                      </a:endParaRPr>
                    </a:p>
                    <a:p>
                      <a:pPr marL="171450" marR="563880" lvl="0" indent="-171450">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Mehr</a:t>
                      </a:r>
                      <a:r>
                        <a:rPr lang="en-US" sz="1200" i="1" dirty="0">
                          <a:effectLst/>
                          <a:latin typeface="Arial" panose="020B0604020202020204" pitchFamily="34" charset="0"/>
                          <a:ea typeface="Symbol" panose="05050102010706020507" pitchFamily="18" charset="2"/>
                          <a:cs typeface="Arial" panose="020B0604020202020204" pitchFamily="34" charset="0"/>
                        </a:rPr>
                        <a:t> Podcasts </a:t>
                      </a:r>
                      <a:r>
                        <a:rPr lang="en-US" sz="1200" i="1" dirty="0" err="1">
                          <a:effectLst/>
                          <a:latin typeface="Arial" panose="020B0604020202020204" pitchFamily="34" charset="0"/>
                          <a:ea typeface="Symbol" panose="05050102010706020507" pitchFamily="18" charset="2"/>
                          <a:cs typeface="Arial" panose="020B0604020202020204" pitchFamily="34" charset="0"/>
                        </a:rPr>
                        <a:t>oder</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Möglichkeiten</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zum</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Selbststudium</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err="1">
                          <a:effectLst/>
                          <a:latin typeface="Arial" panose="020B0604020202020204" pitchFamily="34" charset="0"/>
                          <a:ea typeface="Symbol" panose="05050102010706020507" pitchFamily="18" charset="2"/>
                          <a:cs typeface="Arial" panose="020B0604020202020204" pitchFamily="34" charset="0"/>
                        </a:rPr>
                        <a:t>anbieten</a:t>
                      </a:r>
                      <a:endParaRPr lang="de-CH" sz="1200" i="1" dirty="0">
                        <a:effectLst/>
                        <a:latin typeface="Arial" panose="020B0604020202020204" pitchFamily="34" charset="0"/>
                        <a:ea typeface="Symbol" panose="05050102010706020507" pitchFamily="18" charset="2"/>
                        <a:cs typeface="Arial" panose="020B0604020202020204" pitchFamily="34" charset="0"/>
                      </a:endParaRPr>
                    </a:p>
                    <a:p>
                      <a:pPr marL="171450" marR="494665" lvl="0" indent="-171450">
                        <a:spcBef>
                          <a:spcPts val="5"/>
                        </a:spcBef>
                        <a:spcAft>
                          <a:spcPts val="0"/>
                        </a:spcAft>
                        <a:buSzPts val="1100"/>
                        <a:buFont typeface="Wingdings" panose="05000000000000000000" pitchFamily="2" charset="2"/>
                        <a:buChar char="§"/>
                        <a:tabLst>
                          <a:tab pos="523875" algn="l"/>
                          <a:tab pos="524510" algn="l"/>
                        </a:tabLst>
                      </a:pPr>
                      <a:r>
                        <a:rPr lang="en-US" sz="1200" i="1" dirty="0" err="1">
                          <a:effectLst/>
                          <a:latin typeface="Arial" panose="020B0604020202020204" pitchFamily="34" charset="0"/>
                          <a:ea typeface="Symbol" panose="05050102010706020507" pitchFamily="18" charset="2"/>
                          <a:cs typeface="Arial" panose="020B0604020202020204" pitchFamily="34" charset="0"/>
                        </a:rPr>
                        <a:t>Diskussionsbedarf</a:t>
                      </a:r>
                      <a:r>
                        <a:rPr lang="en-US" sz="1200" i="1" spc="-65"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in</a:t>
                      </a:r>
                      <a:r>
                        <a:rPr lang="en-US" sz="1200" i="1" spc="-60" dirty="0">
                          <a:effectLst/>
                          <a:latin typeface="Arial" panose="020B0604020202020204" pitchFamily="34" charset="0"/>
                          <a:ea typeface="Symbol" panose="05050102010706020507" pitchFamily="18" charset="2"/>
                          <a:cs typeface="Arial" panose="020B0604020202020204" pitchFamily="34" charset="0"/>
                        </a:rPr>
                        <a:t> </a:t>
                      </a:r>
                      <a:r>
                        <a:rPr lang="en-US" sz="1200" i="1" dirty="0">
                          <a:effectLst/>
                          <a:latin typeface="Arial" panose="020B0604020202020204" pitchFamily="34" charset="0"/>
                          <a:ea typeface="Symbol" panose="05050102010706020507" pitchFamily="18" charset="2"/>
                          <a:cs typeface="Arial" panose="020B0604020202020204" pitchFamily="34" charset="0"/>
                        </a:rPr>
                        <a:t>den </a:t>
                      </a:r>
                      <a:r>
                        <a:rPr lang="en-US" sz="1200" i="1" dirty="0" err="1">
                          <a:effectLst/>
                          <a:latin typeface="Arial" panose="020B0604020202020204" pitchFamily="34" charset="0"/>
                          <a:ea typeface="Symbol" panose="05050102010706020507" pitchFamily="18" charset="2"/>
                          <a:cs typeface="Arial" panose="020B0604020202020204" pitchFamily="34" charset="0"/>
                        </a:rPr>
                        <a:t>Theorieteilen</a:t>
                      </a:r>
                      <a:r>
                        <a:rPr lang="en-US" sz="1200" i="1" dirty="0">
                          <a:effectLst/>
                          <a:latin typeface="Arial" panose="020B0604020202020204" pitchFamily="34" charset="0"/>
                          <a:ea typeface="Symbol" panose="05050102010706020507" pitchFamily="18" charset="2"/>
                          <a:cs typeface="Arial" panose="020B0604020202020204" pitchFamily="34" charset="0"/>
                        </a:rPr>
                        <a:t> oft </a:t>
                      </a:r>
                      <a:r>
                        <a:rPr lang="en-US" sz="1200" i="1" dirty="0" err="1">
                          <a:effectLst/>
                          <a:latin typeface="Arial" panose="020B0604020202020204" pitchFamily="34" charset="0"/>
                          <a:ea typeface="Symbol" panose="05050102010706020507" pitchFamily="18" charset="2"/>
                          <a:cs typeface="Arial" panose="020B0604020202020204" pitchFamily="34" charset="0"/>
                        </a:rPr>
                        <a:t>nicht</a:t>
                      </a:r>
                      <a:r>
                        <a:rPr lang="en-US" sz="1200" i="1" dirty="0">
                          <a:effectLst/>
                          <a:latin typeface="Arial" panose="020B0604020202020204" pitchFamily="34" charset="0"/>
                          <a:ea typeface="Symbol" panose="05050102010706020507" pitchFamily="18" charset="2"/>
                          <a:cs typeface="Arial" panose="020B0604020202020204" pitchFamily="34" charset="0"/>
                        </a:rPr>
                        <a:t> </a:t>
                      </a:r>
                      <a:r>
                        <a:rPr lang="en-US" sz="1200" i="1" spc="-10" dirty="0" err="1">
                          <a:effectLst/>
                          <a:latin typeface="Arial" panose="020B0604020202020204" pitchFamily="34" charset="0"/>
                          <a:ea typeface="Symbol" panose="05050102010706020507" pitchFamily="18" charset="2"/>
                          <a:cs typeface="Arial" panose="020B0604020202020204" pitchFamily="34" charset="0"/>
                        </a:rPr>
                        <a:t>befriedigt</a:t>
                      </a:r>
                      <a:endParaRPr lang="de-CH" sz="1200" i="1" dirty="0">
                        <a:effectLst/>
                        <a:latin typeface="Arial" panose="020B0604020202020204" pitchFamily="34" charset="0"/>
                        <a:ea typeface="Symbol" panose="05050102010706020507" pitchFamily="18" charset="2"/>
                        <a:cs typeface="Arial" panose="020B0604020202020204" pitchFamily="34" charset="0"/>
                      </a:endParaRPr>
                    </a:p>
                  </a:txBody>
                  <a:tcPr marL="0" marR="0" marT="0" marB="0"/>
                </a:tc>
                <a:extLst>
                  <a:ext uri="{0D108BD9-81ED-4DB2-BD59-A6C34878D82A}">
                    <a16:rowId xmlns:a16="http://schemas.microsoft.com/office/drawing/2014/main" val="4030835563"/>
                  </a:ext>
                </a:extLst>
              </a:tr>
            </a:tbl>
          </a:graphicData>
        </a:graphic>
      </p:graphicFrame>
    </p:spTree>
    <p:extLst>
      <p:ext uri="{BB962C8B-B14F-4D97-AF65-F5344CB8AC3E}">
        <p14:creationId xmlns:p14="http://schemas.microsoft.com/office/powerpoint/2010/main" val="1162770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97BFB-C409-BA49-B64B-83FC64059107}"/>
              </a:ext>
            </a:extLst>
          </p:cNvPr>
          <p:cNvSpPr>
            <a:spLocks noGrp="1"/>
          </p:cNvSpPr>
          <p:nvPr>
            <p:ph type="title"/>
          </p:nvPr>
        </p:nvSpPr>
        <p:spPr/>
        <p:txBody>
          <a:bodyPr/>
          <a:lstStyle/>
          <a:p>
            <a:r>
              <a:rPr lang="de-DE" dirty="0"/>
              <a:t>Ziele der Evaluation</a:t>
            </a:r>
          </a:p>
        </p:txBody>
      </p:sp>
      <p:sp>
        <p:nvSpPr>
          <p:cNvPr id="4" name="Inhaltsplatzhalter 3">
            <a:extLst>
              <a:ext uri="{FF2B5EF4-FFF2-40B4-BE49-F238E27FC236}">
                <a16:creationId xmlns:a16="http://schemas.microsoft.com/office/drawing/2014/main" id="{3ECAB976-5228-D44B-9AB7-949A68939BBD}"/>
              </a:ext>
            </a:extLst>
          </p:cNvPr>
          <p:cNvSpPr>
            <a:spLocks noGrp="1"/>
          </p:cNvSpPr>
          <p:nvPr>
            <p:ph idx="1"/>
          </p:nvPr>
        </p:nvSpPr>
        <p:spPr>
          <a:xfrm>
            <a:off x="467544" y="1419622"/>
            <a:ext cx="7757022" cy="3536678"/>
          </a:xfrm>
        </p:spPr>
        <p:txBody>
          <a:bodyPr/>
          <a:lstStyle/>
          <a:p>
            <a:endParaRPr lang="de-DE" sz="1800" dirty="0" smtClean="0">
              <a:latin typeface="Arial" panose="020B0604020202020204" pitchFamily="34" charset="0"/>
              <a:cs typeface="Arial" panose="020B0604020202020204" pitchFamily="34" charset="0"/>
            </a:endParaRPr>
          </a:p>
          <a:p>
            <a:pPr marL="285750" indent="-285750">
              <a:buClr>
                <a:srgbClr val="FF0000"/>
              </a:buClr>
              <a:buFont typeface="Wingdings" panose="05000000000000000000" pitchFamily="2" charset="2"/>
              <a:buChar char="§"/>
            </a:pPr>
            <a:r>
              <a:rPr lang="de-DE" sz="1800" dirty="0" smtClean="0">
                <a:latin typeface="Arial" panose="020B0604020202020204" pitchFamily="34" charset="0"/>
                <a:cs typeface="Arial" panose="020B0604020202020204" pitchFamily="34" charset="0"/>
              </a:rPr>
              <a:t>7 bis 8-jähriger Evaluationszyklus für Studienprogramme</a:t>
            </a:r>
            <a:endParaRPr lang="de-DE" sz="1800" dirty="0">
              <a:latin typeface="Arial" panose="020B0604020202020204" pitchFamily="34" charset="0"/>
              <a:cs typeface="Arial" panose="020B0604020202020204" pitchFamily="34" charset="0"/>
            </a:endParaRPr>
          </a:p>
          <a:p>
            <a:pPr marL="285750" indent="-285750">
              <a:buClr>
                <a:srgbClr val="FF0000"/>
              </a:buClr>
              <a:buFont typeface="Wingdings" panose="05000000000000000000" pitchFamily="2" charset="2"/>
              <a:buChar char="§"/>
            </a:pPr>
            <a:r>
              <a:rPr lang="de-DE" sz="1800" dirty="0" smtClean="0">
                <a:latin typeface="Arial" panose="020B0604020202020204" pitchFamily="34" charset="0"/>
                <a:cs typeface="Arial" panose="020B0604020202020204" pitchFamily="34" charset="0"/>
              </a:rPr>
              <a:t>„Nach </a:t>
            </a:r>
            <a:r>
              <a:rPr lang="de-DE" sz="1800" dirty="0">
                <a:latin typeface="Arial" panose="020B0604020202020204" pitchFamily="34" charset="0"/>
                <a:cs typeface="Arial" panose="020B0604020202020204" pitchFamily="34" charset="0"/>
              </a:rPr>
              <a:t>beinahe 17 Jahren und vor dem Hintergrund der strukturellen Veränderungen am Institut für Sportwissenschaft in den vergangenen Jahren (für Details siehe Strukturkommissionsbericht des ISPWs) drängt sich eine Revision der </a:t>
            </a:r>
            <a:r>
              <a:rPr lang="de-DE" sz="1800" dirty="0" err="1">
                <a:latin typeface="Arial" panose="020B0604020202020204" pitchFamily="34" charset="0"/>
                <a:cs typeface="Arial" panose="020B0604020202020204" pitchFamily="34" charset="0"/>
              </a:rPr>
              <a:t>BSc</a:t>
            </a:r>
            <a:r>
              <a:rPr lang="de-DE" sz="1800" dirty="0">
                <a:latin typeface="Arial" panose="020B0604020202020204" pitchFamily="34" charset="0"/>
                <a:cs typeface="Arial" panose="020B0604020202020204" pitchFamily="34" charset="0"/>
              </a:rPr>
              <a:t>-Programme auf</a:t>
            </a:r>
            <a:r>
              <a:rPr lang="de-DE" sz="1800" dirty="0" smtClean="0">
                <a:latin typeface="Arial" panose="020B0604020202020204" pitchFamily="34" charset="0"/>
                <a:cs typeface="Arial" panose="020B0604020202020204" pitchFamily="34" charset="0"/>
              </a:rPr>
              <a:t>.“</a:t>
            </a:r>
          </a:p>
          <a:p>
            <a:pPr marL="285750" indent="-285750">
              <a:buClr>
                <a:srgbClr val="FF0000"/>
              </a:buClr>
              <a:buFont typeface="Wingdings" panose="05000000000000000000" pitchFamily="2" charset="2"/>
              <a:buChar char="§"/>
            </a:pPr>
            <a:r>
              <a:rPr lang="de-DE" sz="1800" dirty="0" smtClean="0">
                <a:latin typeface="Arial" panose="020B0604020202020204" pitchFamily="34" charset="0"/>
                <a:cs typeface="Arial" panose="020B0604020202020204" pitchFamily="34" charset="0"/>
              </a:rPr>
              <a:t>„Gleichzeitig </a:t>
            </a:r>
            <a:r>
              <a:rPr lang="de-DE" sz="1800" dirty="0">
                <a:latin typeface="Arial" panose="020B0604020202020204" pitchFamily="34" charset="0"/>
                <a:cs typeface="Arial" panose="020B0604020202020204" pitchFamily="34" charset="0"/>
              </a:rPr>
              <a:t>soll die im Rahmen der Revision </a:t>
            </a:r>
            <a:r>
              <a:rPr lang="de-DE" sz="1800" dirty="0" smtClean="0">
                <a:latin typeface="Arial" panose="020B0604020202020204" pitchFamily="34" charset="0"/>
                <a:cs typeface="Arial" panose="020B0604020202020204" pitchFamily="34" charset="0"/>
              </a:rPr>
              <a:t>zwingend </a:t>
            </a:r>
            <a:r>
              <a:rPr lang="de-DE" sz="1800" dirty="0">
                <a:latin typeface="Arial" panose="020B0604020202020204" pitchFamily="34" charset="0"/>
                <a:cs typeface="Arial" panose="020B0604020202020204" pitchFamily="34" charset="0"/>
              </a:rPr>
              <a:t>durchzuführende Evaluation genutzt werden, um </a:t>
            </a:r>
            <a:r>
              <a:rPr lang="de-DE" sz="1800" dirty="0" smtClean="0">
                <a:latin typeface="Arial" panose="020B0604020202020204" pitchFamily="34" charset="0"/>
                <a:cs typeface="Arial" panose="020B0604020202020204" pitchFamily="34" charset="0"/>
              </a:rPr>
              <a:t>verschiedene Evaluationskriterien vertieft </a:t>
            </a:r>
            <a:r>
              <a:rPr lang="de-DE" sz="1800" dirty="0">
                <a:latin typeface="Arial" panose="020B0604020202020204" pitchFamily="34" charset="0"/>
                <a:cs typeface="Arial" panose="020B0604020202020204" pitchFamily="34" charset="0"/>
              </a:rPr>
              <a:t>abzuklären und gegebenenfalls entsprechende Anpassungen </a:t>
            </a:r>
            <a:r>
              <a:rPr lang="de-DE" sz="1800" dirty="0" smtClean="0">
                <a:latin typeface="Arial" panose="020B0604020202020204" pitchFamily="34" charset="0"/>
                <a:cs typeface="Arial" panose="020B0604020202020204" pitchFamily="34" charset="0"/>
              </a:rPr>
              <a:t>vorzunehmen.“</a:t>
            </a:r>
            <a:endParaRPr lang="de-DE" sz="180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A96A39E7-FAE9-A846-B58D-60A47EC49F3C}"/>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3</a:t>
            </a:r>
          </a:p>
        </p:txBody>
      </p:sp>
      <p:sp>
        <p:nvSpPr>
          <p:cNvPr id="6" name="Textplatzhalter 3">
            <a:extLst>
              <a:ext uri="{FF2B5EF4-FFF2-40B4-BE49-F238E27FC236}">
                <a16:creationId xmlns:a16="http://schemas.microsoft.com/office/drawing/2014/main" id="{E47E26B3-45DE-D64C-B471-8716A7ABACB9}"/>
              </a:ext>
            </a:extLst>
          </p:cNvPr>
          <p:cNvSpPr>
            <a:spLocks noGrp="1"/>
          </p:cNvSpPr>
          <p:nvPr>
            <p:ph type="body" idx="11"/>
          </p:nvPr>
        </p:nvSpPr>
        <p:spPr>
          <a:xfrm>
            <a:off x="540000" y="680401"/>
            <a:ext cx="7020000" cy="410369"/>
          </a:xfrm>
        </p:spPr>
        <p:txBody>
          <a:bodyPr/>
          <a:lstStyle/>
          <a:p>
            <a:pPr>
              <a:lnSpc>
                <a:spcPct val="100000"/>
              </a:lnSpc>
            </a:pPr>
            <a:r>
              <a:rPr lang="de-DE" sz="1400" b="1" dirty="0"/>
              <a:t>„Die Universität Bern ist auf der Basis nationaler Gesetzgebung verpflichtet, die Qualitätssicherung und -entwicklung (QSE) ihrer Kernaufgaben Lehre, Forschung und Weiterbildung zu gewährleisten und zu dokumentieren</a:t>
            </a:r>
            <a:r>
              <a:rPr lang="de-DE" sz="1400" b="1" dirty="0" smtClean="0"/>
              <a:t>“</a:t>
            </a:r>
            <a:br>
              <a:rPr lang="de-DE" sz="1400" b="1" dirty="0" smtClean="0"/>
            </a:br>
            <a:r>
              <a:rPr lang="de-DE" sz="1400" dirty="0" smtClean="0"/>
              <a:t>(</a:t>
            </a:r>
            <a:r>
              <a:rPr lang="de-DE" sz="1400" dirty="0"/>
              <a:t>QSE-Kommission der Universität Bern, 2021</a:t>
            </a:r>
            <a:r>
              <a:rPr lang="de-DE" sz="1400" dirty="0" smtClean="0"/>
              <a:t>)</a:t>
            </a:r>
            <a:endParaRPr lang="en-US" sz="1400" dirty="0"/>
          </a:p>
        </p:txBody>
      </p:sp>
      <mc:AlternateContent xmlns:mc="http://schemas.openxmlformats.org/markup-compatibility/2006" xmlns:p14="http://schemas.microsoft.com/office/powerpoint/2010/main">
        <mc:Choice Requires="p14">
          <p:contentPart p14:bwMode="auto" r:id="rId3">
            <p14:nvContentPartPr>
              <p14:cNvPr id="3" name="Freihand 2"/>
              <p14:cNvContentPartPr/>
              <p14:nvPr/>
            </p14:nvContentPartPr>
            <p14:xfrm>
              <a:off x="666746" y="778310"/>
              <a:ext cx="6703920" cy="66240"/>
            </p14:xfrm>
          </p:contentPart>
        </mc:Choice>
        <mc:Fallback xmlns="">
          <p:pic>
            <p:nvPicPr>
              <p:cNvPr id="3" name="Freihand 2"/>
              <p:cNvPicPr/>
              <p:nvPr/>
            </p:nvPicPr>
            <p:blipFill>
              <a:blip r:embed="rId4"/>
              <a:stretch>
                <a:fillRect/>
              </a:stretch>
            </p:blipFill>
            <p:spPr>
              <a:xfrm>
                <a:off x="618866" y="682190"/>
                <a:ext cx="6800040" cy="258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Freihand 6"/>
              <p14:cNvContentPartPr/>
              <p14:nvPr/>
            </p14:nvContentPartPr>
            <p14:xfrm>
              <a:off x="546146" y="976310"/>
              <a:ext cx="6729120" cy="30240"/>
            </p14:xfrm>
          </p:contentPart>
        </mc:Choice>
        <mc:Fallback xmlns="">
          <p:pic>
            <p:nvPicPr>
              <p:cNvPr id="7" name="Freihand 6"/>
              <p:cNvPicPr/>
              <p:nvPr/>
            </p:nvPicPr>
            <p:blipFill>
              <a:blip r:embed="rId6"/>
              <a:stretch>
                <a:fillRect/>
              </a:stretch>
            </p:blipFill>
            <p:spPr>
              <a:xfrm>
                <a:off x="497906" y="880550"/>
                <a:ext cx="6825240" cy="221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Freihand 7"/>
              <p14:cNvContentPartPr/>
              <p14:nvPr/>
            </p14:nvContentPartPr>
            <p14:xfrm>
              <a:off x="571346" y="1192310"/>
              <a:ext cx="5006520" cy="30600"/>
            </p14:xfrm>
          </p:contentPart>
        </mc:Choice>
        <mc:Fallback xmlns="">
          <p:pic>
            <p:nvPicPr>
              <p:cNvPr id="8" name="Freihand 7"/>
              <p:cNvPicPr/>
              <p:nvPr/>
            </p:nvPicPr>
            <p:blipFill>
              <a:blip r:embed="rId8"/>
              <a:stretch>
                <a:fillRect/>
              </a:stretch>
            </p:blipFill>
            <p:spPr>
              <a:xfrm>
                <a:off x="523106" y="1096190"/>
                <a:ext cx="5102640" cy="2228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Freihand 8"/>
              <p14:cNvContentPartPr/>
              <p14:nvPr/>
            </p14:nvContentPartPr>
            <p14:xfrm>
              <a:off x="621386" y="1090790"/>
              <a:ext cx="4480920" cy="77400"/>
            </p14:xfrm>
          </p:contentPart>
        </mc:Choice>
        <mc:Fallback xmlns="">
          <p:pic>
            <p:nvPicPr>
              <p:cNvPr id="9" name="Freihand 8"/>
              <p:cNvPicPr/>
              <p:nvPr/>
            </p:nvPicPr>
            <p:blipFill>
              <a:blip r:embed="rId10"/>
              <a:stretch>
                <a:fillRect/>
              </a:stretch>
            </p:blipFill>
            <p:spPr>
              <a:xfrm>
                <a:off x="573506" y="995030"/>
                <a:ext cx="4577040" cy="268920"/>
              </a:xfrm>
              <a:prstGeom prst="rect">
                <a:avLst/>
              </a:prstGeom>
            </p:spPr>
          </p:pic>
        </mc:Fallback>
      </mc:AlternateContent>
    </p:spTree>
    <p:extLst>
      <p:ext uri="{BB962C8B-B14F-4D97-AF65-F5344CB8AC3E}">
        <p14:creationId xmlns:p14="http://schemas.microsoft.com/office/powerpoint/2010/main" val="23288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297CA3-042F-294E-A6A4-07CE1CB14798}"/>
              </a:ext>
            </a:extLst>
          </p:cNvPr>
          <p:cNvSpPr>
            <a:spLocks noGrp="1"/>
          </p:cNvSpPr>
          <p:nvPr>
            <p:ph type="title"/>
          </p:nvPr>
        </p:nvSpPr>
        <p:spPr/>
        <p:txBody>
          <a:bodyPr/>
          <a:lstStyle/>
          <a:p>
            <a:r>
              <a:rPr lang="de-DE" dirty="0"/>
              <a:t>Kriterien für die Studienprogrammevaluation</a:t>
            </a:r>
          </a:p>
        </p:txBody>
      </p:sp>
      <p:sp>
        <p:nvSpPr>
          <p:cNvPr id="4" name="Inhaltsplatzhalter 3">
            <a:extLst>
              <a:ext uri="{FF2B5EF4-FFF2-40B4-BE49-F238E27FC236}">
                <a16:creationId xmlns:a16="http://schemas.microsoft.com/office/drawing/2014/main" id="{D42144F0-E7E9-B043-ABF6-6DEC44C07226}"/>
              </a:ext>
            </a:extLst>
          </p:cNvPr>
          <p:cNvSpPr>
            <a:spLocks noGrp="1"/>
          </p:cNvSpPr>
          <p:nvPr>
            <p:ph idx="1"/>
          </p:nvPr>
        </p:nvSpPr>
        <p:spPr>
          <a:xfrm>
            <a:off x="467544" y="1419622"/>
            <a:ext cx="7776344" cy="2664296"/>
          </a:xfrm>
        </p:spPr>
        <p:txBody>
          <a:bodyPr/>
          <a:lstStyle/>
          <a:p>
            <a:r>
              <a:rPr lang="de-DE" sz="1800" dirty="0">
                <a:latin typeface="Arial" panose="020B0604020202020204" pitchFamily="34" charset="0"/>
                <a:cs typeface="Arial" panose="020B0604020202020204" pitchFamily="34" charset="0"/>
              </a:rPr>
              <a:t>Das Evaluationsgremium legt geeignete Teilkriterien fest. Deren Auswahl und Gewichtung ergibt sich aus den im Evaluationskonzept definierten Zielen. Anhand der Teilkriterien und der darin betrachteten Aspekte wird die Qualität der Lehre evaluiert. Der Leitfaden sieht folgende Hauptkriterien vor:</a:t>
            </a:r>
          </a:p>
          <a:p>
            <a:endParaRPr lang="de-DE" sz="1800" dirty="0">
              <a:latin typeface="Arial" panose="020B0604020202020204" pitchFamily="34" charset="0"/>
              <a:cs typeface="Arial" panose="020B0604020202020204" pitchFamily="34" charset="0"/>
            </a:endParaRPr>
          </a:p>
          <a:p>
            <a:pPr marL="285750" indent="-285750">
              <a:buClr>
                <a:srgbClr val="E6002E"/>
              </a:buClr>
              <a:buFont typeface="Wingdings" panose="05000000000000000000" pitchFamily="2" charset="2"/>
              <a:buChar char="§"/>
            </a:pPr>
            <a:r>
              <a:rPr lang="de-DE" sz="1800" b="1" dirty="0">
                <a:latin typeface="Arial" panose="020B0604020202020204" pitchFamily="34" charset="0"/>
                <a:cs typeface="Arial" panose="020B0604020202020204" pitchFamily="34" charset="0"/>
              </a:rPr>
              <a:t>die Qualität der Lehre im Studienprogramm</a:t>
            </a:r>
          </a:p>
          <a:p>
            <a:pPr marL="285750" indent="-285750">
              <a:buClr>
                <a:srgbClr val="E6002E"/>
              </a:buClr>
              <a:buFont typeface="Wingdings" panose="05000000000000000000" pitchFamily="2" charset="2"/>
              <a:buChar char="§"/>
            </a:pPr>
            <a:r>
              <a:rPr lang="de-DE" sz="1800" b="1" dirty="0">
                <a:latin typeface="Arial" panose="020B0604020202020204" pitchFamily="34" charset="0"/>
                <a:cs typeface="Arial" panose="020B0604020202020204" pitchFamily="34" charset="0"/>
              </a:rPr>
              <a:t>die Rahmenbedingungen des Studienprogramms</a:t>
            </a:r>
          </a:p>
          <a:p>
            <a:pPr marL="285750" indent="-285750">
              <a:buClr>
                <a:srgbClr val="E6002E"/>
              </a:buClr>
              <a:buFont typeface="Wingdings" panose="05000000000000000000" pitchFamily="2" charset="2"/>
              <a:buChar char="§"/>
            </a:pPr>
            <a:r>
              <a:rPr lang="de-DE" sz="1800" dirty="0">
                <a:latin typeface="Arial" panose="020B0604020202020204" pitchFamily="34" charset="0"/>
                <a:cs typeface="Arial" panose="020B0604020202020204" pitchFamily="34" charset="0"/>
              </a:rPr>
              <a:t>die Entwicklungsfähigkeit des Studienprogramms</a:t>
            </a:r>
          </a:p>
          <a:p>
            <a:pPr marL="285750" indent="-285750">
              <a:buClr>
                <a:srgbClr val="E6002E"/>
              </a:buClr>
              <a:buFont typeface="Wingdings" panose="05000000000000000000" pitchFamily="2" charset="2"/>
              <a:buChar char="§"/>
            </a:pPr>
            <a:r>
              <a:rPr lang="de-DE" sz="1800" dirty="0">
                <a:latin typeface="Arial" panose="020B0604020202020204" pitchFamily="34" charset="0"/>
                <a:cs typeface="Arial" panose="020B0604020202020204" pitchFamily="34" charset="0"/>
              </a:rPr>
              <a:t>die Relevanz des Studienangebots für Wissenschaft, Gesellschaft, Kultur, Arbeitsmarkt</a:t>
            </a:r>
          </a:p>
        </p:txBody>
      </p:sp>
      <p:sp>
        <p:nvSpPr>
          <p:cNvPr id="5" name="Textfeld 4">
            <a:extLst>
              <a:ext uri="{FF2B5EF4-FFF2-40B4-BE49-F238E27FC236}">
                <a16:creationId xmlns:a16="http://schemas.microsoft.com/office/drawing/2014/main" id="{FCE3DBE7-C1F2-4C42-9E03-ACBB2004851B}"/>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4</a:t>
            </a:r>
          </a:p>
        </p:txBody>
      </p:sp>
      <p:sp>
        <p:nvSpPr>
          <p:cNvPr id="6" name="Textplatzhalter 3">
            <a:extLst>
              <a:ext uri="{FF2B5EF4-FFF2-40B4-BE49-F238E27FC236}">
                <a16:creationId xmlns:a16="http://schemas.microsoft.com/office/drawing/2014/main" id="{E47E26B3-45DE-D64C-B471-8716A7ABACB9}"/>
              </a:ext>
            </a:extLst>
          </p:cNvPr>
          <p:cNvSpPr>
            <a:spLocks noGrp="1"/>
          </p:cNvSpPr>
          <p:nvPr>
            <p:ph type="body" idx="11"/>
          </p:nvPr>
        </p:nvSpPr>
        <p:spPr>
          <a:xfrm>
            <a:off x="540000" y="680401"/>
            <a:ext cx="7020000" cy="410369"/>
          </a:xfrm>
        </p:spPr>
        <p:txBody>
          <a:bodyPr/>
          <a:lstStyle/>
          <a:p>
            <a:r>
              <a:rPr lang="de-DE" dirty="0" smtClean="0"/>
              <a:t>Entwicklung Evaluationskonzept</a:t>
            </a:r>
            <a:endParaRPr lang="en-US" dirty="0"/>
          </a:p>
        </p:txBody>
      </p:sp>
    </p:spTree>
    <p:extLst>
      <p:ext uri="{BB962C8B-B14F-4D97-AF65-F5344CB8AC3E}">
        <p14:creationId xmlns:p14="http://schemas.microsoft.com/office/powerpoint/2010/main" val="510491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297CA3-042F-294E-A6A4-07CE1CB14798}"/>
              </a:ext>
            </a:extLst>
          </p:cNvPr>
          <p:cNvSpPr>
            <a:spLocks noGrp="1"/>
          </p:cNvSpPr>
          <p:nvPr>
            <p:ph type="title"/>
          </p:nvPr>
        </p:nvSpPr>
        <p:spPr/>
        <p:txBody>
          <a:bodyPr/>
          <a:lstStyle/>
          <a:p>
            <a:r>
              <a:rPr lang="de-DE" dirty="0"/>
              <a:t>Kriterien für die Studienprogrammevaluation</a:t>
            </a:r>
          </a:p>
        </p:txBody>
      </p:sp>
      <p:sp>
        <p:nvSpPr>
          <p:cNvPr id="5" name="Textfeld 4">
            <a:extLst>
              <a:ext uri="{FF2B5EF4-FFF2-40B4-BE49-F238E27FC236}">
                <a16:creationId xmlns:a16="http://schemas.microsoft.com/office/drawing/2014/main" id="{FCE3DBE7-C1F2-4C42-9E03-ACBB2004851B}"/>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4</a:t>
            </a:r>
          </a:p>
        </p:txBody>
      </p:sp>
      <p:sp>
        <p:nvSpPr>
          <p:cNvPr id="6" name="Textplatzhalter 3">
            <a:extLst>
              <a:ext uri="{FF2B5EF4-FFF2-40B4-BE49-F238E27FC236}">
                <a16:creationId xmlns:a16="http://schemas.microsoft.com/office/drawing/2014/main" id="{E47E26B3-45DE-D64C-B471-8716A7ABACB9}"/>
              </a:ext>
            </a:extLst>
          </p:cNvPr>
          <p:cNvSpPr>
            <a:spLocks noGrp="1"/>
          </p:cNvSpPr>
          <p:nvPr>
            <p:ph type="body" idx="11"/>
          </p:nvPr>
        </p:nvSpPr>
        <p:spPr>
          <a:xfrm>
            <a:off x="540000" y="680401"/>
            <a:ext cx="7020000" cy="410369"/>
          </a:xfrm>
        </p:spPr>
        <p:txBody>
          <a:bodyPr/>
          <a:lstStyle/>
          <a:p>
            <a:r>
              <a:rPr lang="de-DE" dirty="0" smtClean="0"/>
              <a:t>Evaluationskonzept </a:t>
            </a:r>
            <a:r>
              <a:rPr lang="de-DE" sz="2000" dirty="0" smtClean="0"/>
              <a:t>(</a:t>
            </a:r>
            <a:r>
              <a:rPr lang="de-CH" sz="2000" dirty="0"/>
              <a:t>z</a:t>
            </a:r>
            <a:r>
              <a:rPr lang="de-CH" sz="2000" dirty="0" smtClean="0"/>
              <a:t>u </a:t>
            </a:r>
            <a:r>
              <a:rPr lang="de-CH" sz="2000" dirty="0"/>
              <a:t>erhebende </a:t>
            </a:r>
            <a:r>
              <a:rPr lang="de-CH" sz="2000" dirty="0" smtClean="0"/>
              <a:t>Daten…)</a:t>
            </a:r>
            <a:endParaRPr lang="en-US" dirty="0"/>
          </a:p>
        </p:txBody>
      </p:sp>
      <p:sp>
        <p:nvSpPr>
          <p:cNvPr id="3" name="Abgerundetes Rechteck 2"/>
          <p:cNvSpPr/>
          <p:nvPr/>
        </p:nvSpPr>
        <p:spPr>
          <a:xfrm>
            <a:off x="539552" y="1851670"/>
            <a:ext cx="3564000" cy="19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Arial" panose="020B0604020202020204" pitchFamily="34" charset="0"/>
                <a:cs typeface="Arial" panose="020B0604020202020204" pitchFamily="34" charset="0"/>
              </a:rPr>
              <a:t>Online-</a:t>
            </a:r>
            <a:r>
              <a:rPr lang="en-US" sz="1600" b="1" dirty="0" err="1" smtClean="0">
                <a:latin typeface="Arial" panose="020B0604020202020204" pitchFamily="34" charset="0"/>
                <a:cs typeface="Arial" panose="020B0604020202020204" pitchFamily="34" charset="0"/>
              </a:rPr>
              <a:t>Befragung</a:t>
            </a:r>
            <a:endParaRPr lang="en-US" sz="1600" b="1" dirty="0" smtClean="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p>
            <a:pPr algn="ctr"/>
            <a:r>
              <a:rPr lang="en-US" sz="1600" dirty="0" err="1" smtClean="0">
                <a:latin typeface="Arial" panose="020B0604020202020204" pitchFamily="34" charset="0"/>
                <a:cs typeface="Arial" panose="020B0604020202020204" pitchFamily="34" charset="0"/>
              </a:rPr>
              <a:t>Akutelle</a:t>
            </a:r>
            <a:r>
              <a:rPr lang="en-US" sz="1600" dirty="0" smtClean="0">
                <a:latin typeface="Arial" panose="020B0604020202020204" pitchFamily="34" charset="0"/>
                <a:cs typeface="Arial" panose="020B0604020202020204" pitchFamily="34" charset="0"/>
              </a:rPr>
              <a:t> BSc-</a:t>
            </a:r>
            <a:r>
              <a:rPr lang="en-US" sz="1600" dirty="0" err="1" smtClean="0">
                <a:latin typeface="Arial" panose="020B0604020202020204" pitchFamily="34" charset="0"/>
                <a:cs typeface="Arial" panose="020B0604020202020204" pitchFamily="34" charset="0"/>
              </a:rPr>
              <a:t>Studierende</a:t>
            </a:r>
            <a:endParaRPr lang="en-US" sz="1600" dirty="0" smtClean="0">
              <a:latin typeface="Arial" panose="020B0604020202020204" pitchFamily="34" charset="0"/>
              <a:cs typeface="Arial" panose="020B0604020202020204" pitchFamily="34" charset="0"/>
            </a:endParaRPr>
          </a:p>
          <a:p>
            <a:pPr algn="ctr"/>
            <a:endParaRPr lang="en-US" sz="1600" dirty="0" smtClean="0">
              <a:latin typeface="Arial" panose="020B0604020202020204" pitchFamily="34" charset="0"/>
              <a:cs typeface="Arial" panose="020B0604020202020204" pitchFamily="34" charset="0"/>
            </a:endParaRPr>
          </a:p>
          <a:p>
            <a:pPr algn="ctr"/>
            <a:r>
              <a:rPr lang="en-US" sz="1600" dirty="0" err="1" smtClean="0">
                <a:latin typeface="Arial" panose="020B0604020202020204" pitchFamily="34" charset="0"/>
                <a:cs typeface="Arial" panose="020B0604020202020204" pitchFamily="34" charset="0"/>
              </a:rPr>
              <a:t>Angepasster</a:t>
            </a:r>
            <a:r>
              <a:rPr lang="en-US" sz="1600" dirty="0" smtClean="0">
                <a:latin typeface="Arial" panose="020B0604020202020204" pitchFamily="34" charset="0"/>
                <a:cs typeface="Arial" panose="020B0604020202020204" pitchFamily="34" charset="0"/>
              </a:rPr>
              <a:t> QSE-</a:t>
            </a:r>
            <a:r>
              <a:rPr lang="en-US" sz="1600" dirty="0" err="1" smtClean="0">
                <a:latin typeface="Arial" panose="020B0604020202020204" pitchFamily="34" charset="0"/>
                <a:cs typeface="Arial" panose="020B0604020202020204" pitchFamily="34" charset="0"/>
              </a:rPr>
              <a:t>Fragebogen</a:t>
            </a:r>
            <a:endParaRPr lang="en-US" sz="1600" dirty="0" smtClean="0">
              <a:latin typeface="Arial" panose="020B0604020202020204" pitchFamily="34" charset="0"/>
              <a:cs typeface="Arial" panose="020B0604020202020204" pitchFamily="34" charset="0"/>
            </a:endParaRPr>
          </a:p>
          <a:p>
            <a:pPr algn="ctr"/>
            <a:r>
              <a:rPr lang="de-DE" sz="1600" dirty="0" smtClean="0">
                <a:latin typeface="Arial" panose="020B0604020202020204" pitchFamily="34" charset="0"/>
                <a:cs typeface="Arial" panose="020B0604020202020204" pitchFamily="34" charset="0"/>
              </a:rPr>
              <a:t>8 Frageblöcke (52 Fragen)</a:t>
            </a:r>
            <a:endParaRPr lang="en-US" sz="1600" dirty="0">
              <a:latin typeface="Arial" panose="020B0604020202020204" pitchFamily="34" charset="0"/>
              <a:cs typeface="Arial" panose="020B0604020202020204" pitchFamily="34" charset="0"/>
            </a:endParaRPr>
          </a:p>
        </p:txBody>
      </p:sp>
      <p:sp>
        <p:nvSpPr>
          <p:cNvPr id="7" name="Abgerundetes Rechteck 6"/>
          <p:cNvSpPr/>
          <p:nvPr/>
        </p:nvSpPr>
        <p:spPr>
          <a:xfrm>
            <a:off x="4211960" y="1851670"/>
            <a:ext cx="3564000" cy="19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latin typeface="Arial" panose="020B0604020202020204" pitchFamily="34" charset="0"/>
                <a:cs typeface="Arial" panose="020B0604020202020204" pitchFamily="34" charset="0"/>
              </a:rPr>
              <a:t>Fokusgruppengespräche</a:t>
            </a:r>
            <a:endParaRPr lang="en-US" sz="1600" b="1" dirty="0" smtClean="0">
              <a:latin typeface="Arial" panose="020B0604020202020204" pitchFamily="34" charset="0"/>
              <a:cs typeface="Arial" panose="020B0604020202020204" pitchFamily="34" charset="0"/>
            </a:endParaRPr>
          </a:p>
          <a:p>
            <a:pPr algn="ctr"/>
            <a:endParaRPr lang="en-US" sz="1600" dirty="0">
              <a:latin typeface="Arial" panose="020B0604020202020204" pitchFamily="34" charset="0"/>
              <a:cs typeface="Arial" panose="020B0604020202020204" pitchFamily="34" charset="0"/>
            </a:endParaRPr>
          </a:p>
          <a:p>
            <a:pPr algn="ctr"/>
            <a:r>
              <a:rPr lang="en-US" sz="1600" dirty="0" smtClean="0">
                <a:latin typeface="Arial" panose="020B0604020202020204" pitchFamily="34" charset="0"/>
                <a:cs typeface="Arial" panose="020B0604020202020204" pitchFamily="34" charset="0"/>
              </a:rPr>
              <a:t>MSc-</a:t>
            </a:r>
            <a:r>
              <a:rPr lang="en-US" sz="1600" dirty="0" err="1" smtClean="0">
                <a:latin typeface="Arial" panose="020B0604020202020204" pitchFamily="34" charset="0"/>
                <a:cs typeface="Arial" panose="020B0604020202020204" pitchFamily="34" charset="0"/>
              </a:rPr>
              <a:t>Studierende</a:t>
            </a:r>
            <a:r>
              <a:rPr lang="en-US" sz="1600" dirty="0" smtClean="0">
                <a:latin typeface="Arial" panose="020B0604020202020204" pitchFamily="34" charset="0"/>
                <a:cs typeface="Arial" panose="020B0604020202020204" pitchFamily="34" charset="0"/>
              </a:rPr>
              <a:t> &amp; </a:t>
            </a:r>
            <a:r>
              <a:rPr lang="en-US" sz="1600" dirty="0" err="1" smtClean="0">
                <a:latin typeface="Arial" panose="020B0604020202020204" pitchFamily="34" charset="0"/>
                <a:cs typeface="Arial" panose="020B0604020202020204" pitchFamily="34" charset="0"/>
              </a:rPr>
              <a:t>Doktorierende</a:t>
            </a:r>
            <a:endParaRPr lang="en-US" sz="1600" dirty="0" smtClean="0">
              <a:latin typeface="Arial" panose="020B0604020202020204" pitchFamily="34" charset="0"/>
              <a:cs typeface="Arial" panose="020B0604020202020204" pitchFamily="34" charset="0"/>
            </a:endParaRPr>
          </a:p>
          <a:p>
            <a:pPr algn="ctr"/>
            <a:endParaRPr lang="en-US" sz="1600" dirty="0" smtClean="0">
              <a:latin typeface="Arial" panose="020B0604020202020204" pitchFamily="34" charset="0"/>
              <a:cs typeface="Arial" panose="020B0604020202020204" pitchFamily="34" charset="0"/>
            </a:endParaRPr>
          </a:p>
          <a:p>
            <a:pPr algn="ctr"/>
            <a:r>
              <a:rPr lang="en-US" sz="1600" dirty="0" err="1" smtClean="0">
                <a:latin typeface="Arial" panose="020B0604020202020204" pitchFamily="34" charset="0"/>
                <a:cs typeface="Arial" panose="020B0604020202020204" pitchFamily="34" charset="0"/>
              </a:rPr>
              <a:t>Selbstentwickelter</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Interviewleitfaden</a:t>
            </a:r>
            <a:r>
              <a:rPr lang="en-US" sz="1600" dirty="0">
                <a:latin typeface="Arial" panose="020B0604020202020204" pitchFamily="34" charset="0"/>
                <a:cs typeface="Arial" panose="020B0604020202020204" pitchFamily="34" charset="0"/>
              </a:rPr>
              <a:t>*</a:t>
            </a:r>
          </a:p>
        </p:txBody>
      </p:sp>
      <p:sp>
        <p:nvSpPr>
          <p:cNvPr id="9" name="Rechteck 8"/>
          <p:cNvSpPr/>
          <p:nvPr/>
        </p:nvSpPr>
        <p:spPr>
          <a:xfrm>
            <a:off x="4139952" y="4803998"/>
            <a:ext cx="4386137" cy="253916"/>
          </a:xfrm>
          <a:prstGeom prst="rect">
            <a:avLst/>
          </a:prstGeom>
        </p:spPr>
        <p:txBody>
          <a:bodyPr wrap="none">
            <a:spAutoFit/>
          </a:bodyPr>
          <a:lstStyle/>
          <a:p>
            <a:r>
              <a:rPr lang="en-US" sz="1050" dirty="0" smtClean="0">
                <a:latin typeface="Arial" panose="020B0604020202020204" pitchFamily="34" charset="0"/>
                <a:cs typeface="Arial" panose="020B0604020202020204" pitchFamily="34" charset="0"/>
              </a:rPr>
              <a:t>*</a:t>
            </a:r>
            <a:r>
              <a:rPr lang="en-US" sz="1050" dirty="0" err="1" smtClean="0">
                <a:latin typeface="Arial" panose="020B0604020202020204" pitchFamily="34" charset="0"/>
                <a:cs typeface="Arial" panose="020B0604020202020204" pitchFamily="34" charset="0"/>
              </a:rPr>
              <a:t>Unterstützung</a:t>
            </a:r>
            <a:r>
              <a:rPr lang="en-US" sz="1050" dirty="0" smtClean="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Nina </a:t>
            </a:r>
            <a:r>
              <a:rPr lang="en-US" sz="1050" dirty="0" smtClean="0">
                <a:latin typeface="Arial" panose="020B0604020202020204" pitchFamily="34" charset="0"/>
                <a:cs typeface="Arial" panose="020B0604020202020204" pitchFamily="34" charset="0"/>
              </a:rPr>
              <a:t>Kaczmarek &amp; </a:t>
            </a:r>
            <a:r>
              <a:rPr lang="en-US" sz="1050" dirty="0">
                <a:latin typeface="Arial" panose="020B0604020202020204" pitchFamily="34" charset="0"/>
                <a:cs typeface="Arial" panose="020B0604020202020204" pitchFamily="34" charset="0"/>
              </a:rPr>
              <a:t>Julia </a:t>
            </a:r>
            <a:r>
              <a:rPr lang="en-US" sz="1050" dirty="0" smtClean="0">
                <a:latin typeface="Arial" panose="020B0604020202020204" pitchFamily="34" charset="0"/>
                <a:cs typeface="Arial" panose="020B0604020202020204" pitchFamily="34" charset="0"/>
              </a:rPr>
              <a:t>Hernandez (SSR </a:t>
            </a:r>
            <a:r>
              <a:rPr lang="en-US" sz="1050" dirty="0" err="1" smtClean="0">
                <a:latin typeface="Arial" panose="020B0604020202020204" pitchFamily="34" charset="0"/>
                <a:cs typeface="Arial" panose="020B0604020202020204" pitchFamily="34" charset="0"/>
              </a:rPr>
              <a:t>Basismodul</a:t>
            </a:r>
            <a:r>
              <a:rPr lang="en-US" sz="1050" dirty="0" smtClean="0">
                <a:latin typeface="Arial" panose="020B0604020202020204" pitchFamily="34" charset="0"/>
                <a:cs typeface="Arial" panose="020B0604020202020204" pitchFamily="34" charset="0"/>
              </a:rPr>
              <a:t>)</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54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6B8FC-6F9D-A64F-B85A-1150FFF0D2EE}"/>
              </a:ext>
            </a:extLst>
          </p:cNvPr>
          <p:cNvSpPr>
            <a:spLocks noGrp="1"/>
          </p:cNvSpPr>
          <p:nvPr>
            <p:ph type="title"/>
          </p:nvPr>
        </p:nvSpPr>
        <p:spPr/>
        <p:txBody>
          <a:bodyPr/>
          <a:lstStyle/>
          <a:p>
            <a:r>
              <a:rPr lang="en-US" dirty="0" smtClean="0"/>
              <a:t>Online-</a:t>
            </a:r>
            <a:r>
              <a:rPr lang="en-US" dirty="0" err="1" smtClean="0"/>
              <a:t>Befragung</a:t>
            </a:r>
            <a:r>
              <a:rPr lang="en-US" dirty="0" smtClean="0"/>
              <a:t> BSc-</a:t>
            </a:r>
            <a:r>
              <a:rPr lang="en-US" dirty="0" err="1" smtClean="0"/>
              <a:t>Studierende</a:t>
            </a:r>
            <a:endParaRPr lang="en-US" dirty="0"/>
          </a:p>
        </p:txBody>
      </p:sp>
      <p:sp>
        <p:nvSpPr>
          <p:cNvPr id="3" name="Textplatzhalter 2">
            <a:extLst>
              <a:ext uri="{FF2B5EF4-FFF2-40B4-BE49-F238E27FC236}">
                <a16:creationId xmlns:a16="http://schemas.microsoft.com/office/drawing/2014/main" id="{39BF6310-3CEC-BD44-AEF4-ABBD8066ABFD}"/>
              </a:ext>
            </a:extLst>
          </p:cNvPr>
          <p:cNvSpPr>
            <a:spLocks noGrp="1"/>
          </p:cNvSpPr>
          <p:nvPr>
            <p:ph type="body" idx="11"/>
          </p:nvPr>
        </p:nvSpPr>
        <p:spPr/>
        <p:txBody>
          <a:bodyPr/>
          <a:lstStyle/>
          <a:p>
            <a:r>
              <a:rPr lang="en-US" dirty="0" err="1" smtClean="0"/>
              <a:t>Informationen</a:t>
            </a:r>
            <a:r>
              <a:rPr lang="en-US" dirty="0" smtClean="0"/>
              <a:t> </a:t>
            </a:r>
            <a:r>
              <a:rPr lang="en-US" dirty="0" err="1" smtClean="0"/>
              <a:t>zur</a:t>
            </a:r>
            <a:r>
              <a:rPr lang="en-US" dirty="0" smtClean="0"/>
              <a:t> </a:t>
            </a:r>
            <a:r>
              <a:rPr lang="en-US" dirty="0" err="1" smtClean="0"/>
              <a:t>Befragung</a:t>
            </a:r>
            <a:endParaRPr lang="en-US" dirty="0"/>
          </a:p>
        </p:txBody>
      </p:sp>
      <p:sp>
        <p:nvSpPr>
          <p:cNvPr id="4" name="Inhaltsplatzhalter 2">
            <a:extLst>
              <a:ext uri="{FF2B5EF4-FFF2-40B4-BE49-F238E27FC236}">
                <a16:creationId xmlns:a16="http://schemas.microsoft.com/office/drawing/2014/main" id="{81C1EB60-DF28-0142-B4CD-2D0F1B1ED860}"/>
              </a:ext>
            </a:extLst>
          </p:cNvPr>
          <p:cNvSpPr txBox="1">
            <a:spLocks/>
          </p:cNvSpPr>
          <p:nvPr/>
        </p:nvSpPr>
        <p:spPr>
          <a:xfrm>
            <a:off x="465660" y="1419622"/>
            <a:ext cx="8472078" cy="3235326"/>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Wingdings" panose="05000000000000000000" pitchFamily="2" charset="2"/>
              <a:buChar char="§"/>
            </a:pPr>
            <a:r>
              <a:rPr lang="de-CH" sz="1600" dirty="0">
                <a:latin typeface="Arial" panose="020B0604020202020204" pitchFamily="34" charset="0"/>
                <a:cs typeface="Arial" panose="020B0604020202020204" pitchFamily="34" charset="0"/>
              </a:rPr>
              <a:t>Umfragezeitraum: </a:t>
            </a:r>
            <a:r>
              <a:rPr lang="de-CH" sz="1600" dirty="0" smtClean="0">
                <a:latin typeface="Arial" panose="020B0604020202020204" pitchFamily="34" charset="0"/>
                <a:cs typeface="Arial" panose="020B0604020202020204" pitchFamily="34" charset="0"/>
              </a:rPr>
              <a:t>23. März 2022 bis 07. April 2022</a:t>
            </a:r>
            <a:endParaRPr lang="de-CH" sz="16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r>
              <a:rPr lang="de-CH" sz="1600" dirty="0" smtClean="0">
                <a:latin typeface="Arial" panose="020B0604020202020204" pitchFamily="34" charset="0"/>
                <a:cs typeface="Arial" panose="020B0604020202020204" pitchFamily="34" charset="0"/>
              </a:rPr>
              <a:t>618 Studierende </a:t>
            </a:r>
            <a:r>
              <a:rPr lang="de-CH" sz="1600" dirty="0">
                <a:latin typeface="Arial" panose="020B0604020202020204" pitchFamily="34" charset="0"/>
                <a:cs typeface="Arial" panose="020B0604020202020204" pitchFamily="34" charset="0"/>
              </a:rPr>
              <a:t>wurden </a:t>
            </a:r>
            <a:r>
              <a:rPr lang="de-CH" sz="1600" dirty="0" smtClean="0">
                <a:latin typeface="Arial" panose="020B0604020202020204" pitchFamily="34" charset="0"/>
                <a:cs typeface="Arial" panose="020B0604020202020204" pitchFamily="34" charset="0"/>
              </a:rPr>
              <a:t>kontaktiert (643 E-Mailadresse davon 25 ungültig)</a:t>
            </a:r>
            <a:endParaRPr lang="de-CH" sz="16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r>
              <a:rPr lang="de-CH" sz="1600" dirty="0" smtClean="0">
                <a:latin typeface="Arial" panose="020B0604020202020204" pitchFamily="34" charset="0"/>
                <a:cs typeface="Arial" panose="020B0604020202020204" pitchFamily="34" charset="0"/>
              </a:rPr>
              <a:t>260 </a:t>
            </a:r>
            <a:r>
              <a:rPr lang="de-CH" sz="1600" dirty="0">
                <a:latin typeface="Arial" panose="020B0604020202020204" pitchFamily="34" charset="0"/>
                <a:cs typeface="Arial" panose="020B0604020202020204" pitchFamily="34" charset="0"/>
              </a:rPr>
              <a:t>Teilnehmende (Rücklaufquote: </a:t>
            </a:r>
            <a:r>
              <a:rPr lang="de-CH" sz="1600" dirty="0" smtClean="0">
                <a:latin typeface="Arial" panose="020B0604020202020204" pitchFamily="34" charset="0"/>
                <a:cs typeface="Arial" panose="020B0604020202020204" pitchFamily="34" charset="0"/>
              </a:rPr>
              <a:t>42.1%)</a:t>
            </a:r>
            <a:endParaRPr lang="de-CH" sz="16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r>
              <a:rPr lang="de-CH" sz="1600" b="1" dirty="0" smtClean="0">
                <a:latin typeface="Arial" panose="020B0604020202020204" pitchFamily="34" charset="0"/>
                <a:cs typeface="Arial" panose="020B0604020202020204" pitchFamily="34" charset="0"/>
              </a:rPr>
              <a:t>vollständig ausgefüllt: 194 </a:t>
            </a:r>
            <a:r>
              <a:rPr lang="de-CH" sz="1600" dirty="0">
                <a:latin typeface="Arial" panose="020B0604020202020204" pitchFamily="34" charset="0"/>
                <a:cs typeface="Arial" panose="020B0604020202020204" pitchFamily="34" charset="0"/>
              </a:rPr>
              <a:t>(Rücklaufquote: </a:t>
            </a:r>
            <a:r>
              <a:rPr lang="de-CH" sz="1600" dirty="0" smtClean="0">
                <a:latin typeface="Arial" panose="020B0604020202020204" pitchFamily="34" charset="0"/>
                <a:cs typeface="Arial" panose="020B0604020202020204" pitchFamily="34" charset="0"/>
              </a:rPr>
              <a:t>31.4%; unvollständig ausgefüllt: 60)</a:t>
            </a:r>
          </a:p>
          <a:p>
            <a:pPr>
              <a:buClr>
                <a:srgbClr val="FF0000"/>
              </a:buClr>
              <a:buFont typeface="Wingdings" panose="05000000000000000000" pitchFamily="2" charset="2"/>
              <a:buChar char="§"/>
            </a:pPr>
            <a:r>
              <a:rPr lang="de-CH" sz="1600" dirty="0" smtClean="0">
                <a:latin typeface="Arial" panose="020B0604020202020204" pitchFamily="34" charset="0"/>
                <a:cs typeface="Arial" panose="020B0604020202020204" pitchFamily="34" charset="0"/>
              </a:rPr>
              <a:t>Vorsicht: COVID19 </a:t>
            </a:r>
            <a:endParaRPr lang="de-CH" sz="16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
            </a:pPr>
            <a:endParaRPr lang="de-CH" sz="1350" dirty="0">
              <a:latin typeface="Arial" panose="020B0604020202020204" pitchFamily="34" charset="0"/>
              <a:cs typeface="Arial" panose="020B0604020202020204" pitchFamily="34" charset="0"/>
            </a:endParaRPr>
          </a:p>
          <a:p>
            <a:pPr marL="0" indent="0">
              <a:buNone/>
            </a:pPr>
            <a:endParaRPr lang="de-CH" sz="135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id="{EDF0CEC5-2509-6047-84A3-C6C39B6208EF}"/>
              </a:ext>
            </a:extLst>
          </p:cNvPr>
          <p:cNvSpPr txBox="1"/>
          <p:nvPr/>
        </p:nvSpPr>
        <p:spPr>
          <a:xfrm>
            <a:off x="8722666" y="4840867"/>
            <a:ext cx="215072" cy="161925"/>
          </a:xfrm>
          <a:prstGeom prst="rect">
            <a:avLst/>
          </a:prstGeom>
          <a:noFill/>
        </p:spPr>
        <p:txBody>
          <a:bodyPr wrap="square" rtlCol="0">
            <a:noAutofit/>
          </a:bodyPr>
          <a:lstStyle/>
          <a:p>
            <a:r>
              <a:rPr lang="de-CH" sz="825" dirty="0">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197981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4">
            <a:extLst>
              <a:ext uri="{FF2B5EF4-FFF2-40B4-BE49-F238E27FC236}">
                <a16:creationId xmlns:a16="http://schemas.microsoft.com/office/drawing/2014/main" id="{CDEF8A61-FC88-E84C-B18B-86F9D8D8ECC0}"/>
              </a:ext>
            </a:extLst>
          </p:cNvPr>
          <p:cNvSpPr>
            <a:spLocks noGrp="1" noRot="1" noMove="1" noResize="1" noEditPoints="1" noAdjustHandles="1" noChangeArrowheads="1" noChangeShapeType="1"/>
          </p:cNvSpPr>
          <p:nvPr>
            <p:ph type="title"/>
            <p:custDataLst>
              <p:tags r:id="rId1"/>
            </p:custDataLst>
          </p:nvPr>
        </p:nvSpPr>
        <p:spPr/>
        <p:txBody>
          <a:bodyPr/>
          <a:lstStyle/>
          <a:p>
            <a:r>
              <a:rPr lang="en-US" dirty="0"/>
              <a:t>Online-</a:t>
            </a:r>
            <a:r>
              <a:rPr lang="en-US" dirty="0" err="1"/>
              <a:t>Befragung</a:t>
            </a:r>
            <a:r>
              <a:rPr lang="en-US" dirty="0"/>
              <a:t> </a:t>
            </a:r>
            <a:r>
              <a:rPr lang="en-US" dirty="0" smtClean="0"/>
              <a:t>BSc-</a:t>
            </a:r>
            <a:r>
              <a:rPr lang="en-US" dirty="0" err="1" smtClean="0"/>
              <a:t>Studierende</a:t>
            </a:r>
            <a:endParaRPr lang="de-DE" dirty="0"/>
          </a:p>
        </p:txBody>
      </p:sp>
      <p:sp>
        <p:nvSpPr>
          <p:cNvPr id="2" name="Textplatzhalter 1"/>
          <p:cNvSpPr>
            <a:spLocks noGrp="1"/>
          </p:cNvSpPr>
          <p:nvPr>
            <p:ph type="body" idx="11"/>
          </p:nvPr>
        </p:nvSpPr>
        <p:spPr/>
        <p:txBody>
          <a:bodyPr/>
          <a:lstStyle/>
          <a:p>
            <a:r>
              <a:rPr lang="de-DE" dirty="0"/>
              <a:t>Deskriptive </a:t>
            </a:r>
            <a:r>
              <a:rPr lang="de-DE" dirty="0" smtClean="0"/>
              <a:t>Daten</a:t>
            </a:r>
            <a:endParaRPr lang="en-US" dirty="0"/>
          </a:p>
        </p:txBody>
      </p:sp>
      <p:graphicFrame>
        <p:nvGraphicFramePr>
          <p:cNvPr id="4" name="Diagramm 3"/>
          <p:cNvGraphicFramePr>
            <a:graphicFrameLocks/>
          </p:cNvGraphicFramePr>
          <p:nvPr/>
        </p:nvGraphicFramePr>
        <p:xfrm>
          <a:off x="35816" y="1707654"/>
          <a:ext cx="2880000" cy="23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Diagramm 4"/>
          <p:cNvGraphicFramePr>
            <a:graphicFrameLocks/>
          </p:cNvGraphicFramePr>
          <p:nvPr/>
        </p:nvGraphicFramePr>
        <p:xfrm>
          <a:off x="3132160" y="1707654"/>
          <a:ext cx="2880000" cy="234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Diagramm 5"/>
          <p:cNvGraphicFramePr>
            <a:graphicFrameLocks/>
          </p:cNvGraphicFramePr>
          <p:nvPr/>
        </p:nvGraphicFramePr>
        <p:xfrm>
          <a:off x="6228504" y="1707654"/>
          <a:ext cx="2880000" cy="2340000"/>
        </p:xfrm>
        <a:graphic>
          <a:graphicData uri="http://schemas.openxmlformats.org/drawingml/2006/chart">
            <c:chart xmlns:c="http://schemas.openxmlformats.org/drawingml/2006/chart" xmlns:r="http://schemas.openxmlformats.org/officeDocument/2006/relationships" r:id="rId6"/>
          </a:graphicData>
        </a:graphic>
      </p:graphicFrame>
      <p:sp>
        <p:nvSpPr>
          <p:cNvPr id="8" name="Rechteck 7"/>
          <p:cNvSpPr/>
          <p:nvPr/>
        </p:nvSpPr>
        <p:spPr>
          <a:xfrm rot="20374808">
            <a:off x="90547" y="667999"/>
            <a:ext cx="298480" cy="369332"/>
          </a:xfrm>
          <a:prstGeom prst="rect">
            <a:avLst/>
          </a:prstGeom>
        </p:spPr>
        <p:txBody>
          <a:bodyPr wrap="none">
            <a:spAutoFit/>
          </a:bodyPr>
          <a:lstStyle/>
          <a:p>
            <a:r>
              <a:rPr lang="de-CH" b="1" dirty="0" smtClean="0">
                <a:solidFill>
                  <a:schemeClr val="accent4">
                    <a:lumMod val="75000"/>
                  </a:schemeClr>
                </a:solidFill>
                <a:latin typeface="Bradley Hand ITC" panose="03070402050302030203" pitchFamily="66" charset="0"/>
              </a:rPr>
              <a:t>1</a:t>
            </a:r>
            <a:endParaRPr lang="de-CH" b="1"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131634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4">
            <a:extLst>
              <a:ext uri="{FF2B5EF4-FFF2-40B4-BE49-F238E27FC236}">
                <a16:creationId xmlns:a16="http://schemas.microsoft.com/office/drawing/2014/main" id="{CDEF8A61-FC88-E84C-B18B-86F9D8D8ECC0}"/>
              </a:ext>
            </a:extLst>
          </p:cNvPr>
          <p:cNvSpPr>
            <a:spLocks noGrp="1" noRot="1" noMove="1" noResize="1" noEditPoints="1" noAdjustHandles="1" noChangeArrowheads="1" noChangeShapeType="1"/>
          </p:cNvSpPr>
          <p:nvPr>
            <p:ph type="title"/>
            <p:custDataLst>
              <p:tags r:id="rId1"/>
            </p:custDataLst>
          </p:nvPr>
        </p:nvSpPr>
        <p:spPr/>
        <p:txBody>
          <a:bodyPr/>
          <a:lstStyle/>
          <a:p>
            <a:r>
              <a:rPr lang="en-US" dirty="0"/>
              <a:t>Online-</a:t>
            </a:r>
            <a:r>
              <a:rPr lang="en-US" dirty="0" err="1"/>
              <a:t>Befragung</a:t>
            </a:r>
            <a:r>
              <a:rPr lang="en-US" dirty="0"/>
              <a:t> </a:t>
            </a:r>
            <a:r>
              <a:rPr lang="en-US" dirty="0" smtClean="0"/>
              <a:t>BSc-</a:t>
            </a:r>
            <a:r>
              <a:rPr lang="en-US" dirty="0" err="1" smtClean="0"/>
              <a:t>Studierende</a:t>
            </a:r>
            <a:endParaRPr lang="de-DE" dirty="0"/>
          </a:p>
        </p:txBody>
      </p:sp>
      <p:sp>
        <p:nvSpPr>
          <p:cNvPr id="2" name="Textplatzhalter 1"/>
          <p:cNvSpPr>
            <a:spLocks noGrp="1"/>
          </p:cNvSpPr>
          <p:nvPr>
            <p:ph type="body" idx="11"/>
          </p:nvPr>
        </p:nvSpPr>
        <p:spPr/>
        <p:txBody>
          <a:bodyPr/>
          <a:lstStyle/>
          <a:p>
            <a:r>
              <a:rPr lang="de-DE" dirty="0"/>
              <a:t>Deskriptive </a:t>
            </a:r>
            <a:r>
              <a:rPr lang="de-DE" dirty="0" smtClean="0"/>
              <a:t>Daten</a:t>
            </a:r>
            <a:endParaRPr lang="en-US" dirty="0"/>
          </a:p>
        </p:txBody>
      </p:sp>
      <p:graphicFrame>
        <p:nvGraphicFramePr>
          <p:cNvPr id="4" name="Diagramm 3"/>
          <p:cNvGraphicFramePr>
            <a:graphicFrameLocks/>
          </p:cNvGraphicFramePr>
          <p:nvPr>
            <p:extLst>
              <p:ext uri="{D42A27DB-BD31-4B8C-83A1-F6EECF244321}">
                <p14:modId xmlns:p14="http://schemas.microsoft.com/office/powerpoint/2010/main" val="984847887"/>
              </p:ext>
            </p:extLst>
          </p:nvPr>
        </p:nvGraphicFramePr>
        <p:xfrm>
          <a:off x="35816" y="1707654"/>
          <a:ext cx="2880000" cy="23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Diagramm 4"/>
          <p:cNvGraphicFramePr>
            <a:graphicFrameLocks/>
          </p:cNvGraphicFramePr>
          <p:nvPr>
            <p:extLst>
              <p:ext uri="{D42A27DB-BD31-4B8C-83A1-F6EECF244321}">
                <p14:modId xmlns:p14="http://schemas.microsoft.com/office/powerpoint/2010/main" val="2583071995"/>
              </p:ext>
            </p:extLst>
          </p:nvPr>
        </p:nvGraphicFramePr>
        <p:xfrm>
          <a:off x="3132160" y="1707654"/>
          <a:ext cx="2880000" cy="234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Diagramm 5"/>
          <p:cNvGraphicFramePr>
            <a:graphicFrameLocks/>
          </p:cNvGraphicFramePr>
          <p:nvPr>
            <p:extLst>
              <p:ext uri="{D42A27DB-BD31-4B8C-83A1-F6EECF244321}">
                <p14:modId xmlns:p14="http://schemas.microsoft.com/office/powerpoint/2010/main" val="29947083"/>
              </p:ext>
            </p:extLst>
          </p:nvPr>
        </p:nvGraphicFramePr>
        <p:xfrm>
          <a:off x="6228504" y="1707654"/>
          <a:ext cx="2880000" cy="234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Diagramm 6"/>
          <p:cNvGraphicFramePr>
            <a:graphicFrameLocks/>
          </p:cNvGraphicFramePr>
          <p:nvPr>
            <p:extLst>
              <p:ext uri="{D42A27DB-BD31-4B8C-83A1-F6EECF244321}">
                <p14:modId xmlns:p14="http://schemas.microsoft.com/office/powerpoint/2010/main" val="3828496376"/>
              </p:ext>
            </p:extLst>
          </p:nvPr>
        </p:nvGraphicFramePr>
        <p:xfrm>
          <a:off x="6444208" y="1779662"/>
          <a:ext cx="2430016" cy="2163688"/>
        </p:xfrm>
        <a:graphic>
          <a:graphicData uri="http://schemas.openxmlformats.org/drawingml/2006/chart">
            <c:chart xmlns:c="http://schemas.openxmlformats.org/drawingml/2006/chart" xmlns:r="http://schemas.openxmlformats.org/officeDocument/2006/relationships" r:id="rId7"/>
          </a:graphicData>
        </a:graphic>
      </p:graphicFrame>
      <p:sp>
        <p:nvSpPr>
          <p:cNvPr id="8" name="Rechteck 7"/>
          <p:cNvSpPr/>
          <p:nvPr/>
        </p:nvSpPr>
        <p:spPr>
          <a:xfrm rot="20374808">
            <a:off x="90547" y="667999"/>
            <a:ext cx="298480" cy="369332"/>
          </a:xfrm>
          <a:prstGeom prst="rect">
            <a:avLst/>
          </a:prstGeom>
        </p:spPr>
        <p:txBody>
          <a:bodyPr wrap="none">
            <a:spAutoFit/>
          </a:bodyPr>
          <a:lstStyle/>
          <a:p>
            <a:r>
              <a:rPr lang="de-CH" b="1" dirty="0" smtClean="0">
                <a:solidFill>
                  <a:schemeClr val="accent4">
                    <a:lumMod val="75000"/>
                  </a:schemeClr>
                </a:solidFill>
                <a:latin typeface="Bradley Hand ITC" panose="03070402050302030203" pitchFamily="66" charset="0"/>
              </a:rPr>
              <a:t>1</a:t>
            </a:r>
            <a:endParaRPr lang="de-CH" b="1" dirty="0">
              <a:solidFill>
                <a:schemeClr val="accent4">
                  <a:lumMod val="75000"/>
                </a:schemeClr>
              </a:solidFill>
              <a:latin typeface="Bradley Hand ITC" panose="03070402050302030203" pitchFamily="66" charset="0"/>
            </a:endParaRPr>
          </a:p>
        </p:txBody>
      </p:sp>
    </p:spTree>
    <p:extLst>
      <p:ext uri="{BB962C8B-B14F-4D97-AF65-F5344CB8AC3E}">
        <p14:creationId xmlns:p14="http://schemas.microsoft.com/office/powerpoint/2010/main" val="1392164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a:extLst>
              <a:ext uri="{FF2B5EF4-FFF2-40B4-BE49-F238E27FC236}">
                <a16:creationId xmlns:a16="http://schemas.microsoft.com/office/drawing/2014/main" id="{4CD9638B-1D8E-49A6-AABE-D9E4356C51E1}"/>
              </a:ext>
            </a:extLst>
          </p:cNvPr>
          <p:cNvGraphicFramePr>
            <a:graphicFrameLocks/>
          </p:cNvGraphicFramePr>
          <p:nvPr>
            <p:extLst>
              <p:ext uri="{D42A27DB-BD31-4B8C-83A1-F6EECF244321}">
                <p14:modId xmlns:p14="http://schemas.microsoft.com/office/powerpoint/2010/main" val="1760789733"/>
              </p:ext>
            </p:extLst>
          </p:nvPr>
        </p:nvGraphicFramePr>
        <p:xfrm>
          <a:off x="395536" y="1275606"/>
          <a:ext cx="8453767" cy="2356668"/>
        </p:xfrm>
        <a:graphic>
          <a:graphicData uri="http://schemas.openxmlformats.org/drawingml/2006/chart">
            <c:chart xmlns:c="http://schemas.openxmlformats.org/drawingml/2006/chart" xmlns:r="http://schemas.openxmlformats.org/officeDocument/2006/relationships" r:id="rId2"/>
          </a:graphicData>
        </a:graphic>
      </p:graphicFrame>
      <p:pic>
        <p:nvPicPr>
          <p:cNvPr id="9" name="Grafik 8">
            <a:extLst>
              <a:ext uri="{FF2B5EF4-FFF2-40B4-BE49-F238E27FC236}">
                <a16:creationId xmlns:a16="http://schemas.microsoft.com/office/drawing/2014/main" id="{7AE3A395-FF29-6697-27D5-5B4BAA4E1282}"/>
              </a:ext>
            </a:extLst>
          </p:cNvPr>
          <p:cNvPicPr>
            <a:picLocks noChangeAspect="1"/>
          </p:cNvPicPr>
          <p:nvPr/>
        </p:nvPicPr>
        <p:blipFill rotWithShape="1">
          <a:blip r:embed="rId3"/>
          <a:srcRect l="82677" t="67159" r="1963" b="10007"/>
          <a:stretch/>
        </p:blipFill>
        <p:spPr>
          <a:xfrm>
            <a:off x="7668344" y="4443958"/>
            <a:ext cx="1404489" cy="504056"/>
          </a:xfrm>
          <a:prstGeom prst="rect">
            <a:avLst/>
          </a:prstGeom>
        </p:spPr>
      </p:pic>
      <p:sp>
        <p:nvSpPr>
          <p:cNvPr id="2" name="Titel 1">
            <a:extLst>
              <a:ext uri="{FF2B5EF4-FFF2-40B4-BE49-F238E27FC236}">
                <a16:creationId xmlns:a16="http://schemas.microsoft.com/office/drawing/2014/main" id="{8591E2BC-ED71-ED09-3F8D-4593A60D5700}"/>
              </a:ext>
            </a:extLst>
          </p:cNvPr>
          <p:cNvSpPr>
            <a:spLocks noGrp="1"/>
          </p:cNvSpPr>
          <p:nvPr>
            <p:ph type="title"/>
          </p:nvPr>
        </p:nvSpPr>
        <p:spPr/>
        <p:txBody>
          <a:bodyPr/>
          <a:lstStyle/>
          <a:p>
            <a:r>
              <a:rPr lang="de-CH" dirty="0"/>
              <a:t>Fragen zu den Studieninhalten </a:t>
            </a:r>
          </a:p>
        </p:txBody>
      </p:sp>
      <p:sp>
        <p:nvSpPr>
          <p:cNvPr id="3" name="Textplatzhalter 2">
            <a:extLst>
              <a:ext uri="{FF2B5EF4-FFF2-40B4-BE49-F238E27FC236}">
                <a16:creationId xmlns:a16="http://schemas.microsoft.com/office/drawing/2014/main" id="{4FE88217-6782-453C-20B1-99DC7F45966E}"/>
              </a:ext>
            </a:extLst>
          </p:cNvPr>
          <p:cNvSpPr>
            <a:spLocks noGrp="1"/>
          </p:cNvSpPr>
          <p:nvPr>
            <p:ph type="body" idx="11"/>
          </p:nvPr>
        </p:nvSpPr>
        <p:spPr>
          <a:xfrm>
            <a:off x="540000" y="680401"/>
            <a:ext cx="7632400" cy="410369"/>
          </a:xfrm>
        </p:spPr>
        <p:txBody>
          <a:bodyPr/>
          <a:lstStyle/>
          <a:p>
            <a:pPr>
              <a:lnSpc>
                <a:spcPct val="100000"/>
              </a:lnSpc>
            </a:pPr>
            <a:r>
              <a:rPr lang="de-CH" sz="1400" dirty="0" smtClean="0">
                <a:effectLst/>
                <a:latin typeface="Arial" panose="020B0604020202020204" pitchFamily="34" charset="0"/>
                <a:ea typeface="Calibri" panose="020F0502020204030204" pitchFamily="34" charset="0"/>
              </a:rPr>
              <a:t>Inwieweit </a:t>
            </a:r>
            <a:r>
              <a:rPr lang="de-CH" sz="1400" dirty="0">
                <a:effectLst/>
                <a:latin typeface="Arial" panose="020B0604020202020204" pitchFamily="34" charset="0"/>
                <a:ea typeface="Calibri" panose="020F0502020204030204" pitchFamily="34" charset="0"/>
              </a:rPr>
              <a:t>stimmen Sie mit Blick auf den </a:t>
            </a:r>
            <a:br>
              <a:rPr lang="de-CH" sz="1400" dirty="0">
                <a:effectLst/>
                <a:latin typeface="Arial" panose="020B0604020202020204" pitchFamily="34" charset="0"/>
                <a:ea typeface="Calibri" panose="020F0502020204030204" pitchFamily="34" charset="0"/>
              </a:rPr>
            </a:br>
            <a:r>
              <a:rPr lang="de-CH" sz="1400" b="1" dirty="0" err="1">
                <a:effectLst/>
                <a:latin typeface="Arial" panose="020B0604020202020204" pitchFamily="34" charset="0"/>
                <a:ea typeface="Calibri" panose="020F0502020204030204" pitchFamily="34" charset="0"/>
              </a:rPr>
              <a:t>BSc</a:t>
            </a:r>
            <a:r>
              <a:rPr lang="de-CH" sz="1400" b="1" dirty="0">
                <a:effectLst/>
                <a:latin typeface="Arial" panose="020B0604020202020204" pitchFamily="34" charset="0"/>
                <a:ea typeface="Calibri" panose="020F0502020204030204" pitchFamily="34" charset="0"/>
              </a:rPr>
              <a:t>-Sportwissenschaft</a:t>
            </a:r>
            <a:r>
              <a:rPr lang="de-CH" sz="1400" dirty="0">
                <a:effectLst/>
                <a:latin typeface="Arial" panose="020B0604020202020204" pitchFamily="34" charset="0"/>
                <a:ea typeface="Calibri" panose="020F0502020204030204" pitchFamily="34" charset="0"/>
              </a:rPr>
              <a:t> den folgenden Aussagen zu?</a:t>
            </a:r>
            <a:endParaRPr lang="de-CH" sz="2000" dirty="0"/>
          </a:p>
        </p:txBody>
      </p:sp>
      <p:graphicFrame>
        <p:nvGraphicFramePr>
          <p:cNvPr id="5" name="Tabelle 4">
            <a:extLst>
              <a:ext uri="{FF2B5EF4-FFF2-40B4-BE49-F238E27FC236}">
                <a16:creationId xmlns:a16="http://schemas.microsoft.com/office/drawing/2014/main" id="{F5F01580-39F3-219D-5E46-B7D5C7753FFB}"/>
              </a:ext>
            </a:extLst>
          </p:cNvPr>
          <p:cNvGraphicFramePr>
            <a:graphicFrameLocks noGrp="1"/>
          </p:cNvGraphicFramePr>
          <p:nvPr>
            <p:extLst>
              <p:ext uri="{D42A27DB-BD31-4B8C-83A1-F6EECF244321}">
                <p14:modId xmlns:p14="http://schemas.microsoft.com/office/powerpoint/2010/main" val="2740082613"/>
              </p:ext>
            </p:extLst>
          </p:nvPr>
        </p:nvGraphicFramePr>
        <p:xfrm>
          <a:off x="344057" y="3516440"/>
          <a:ext cx="7056780" cy="1573440"/>
        </p:xfrm>
        <a:graphic>
          <a:graphicData uri="http://schemas.openxmlformats.org/drawingml/2006/table">
            <a:tbl>
              <a:tblPr>
                <a:tableStyleId>{5C22544A-7EE6-4342-B048-85BDC9FD1C3A}</a:tableStyleId>
              </a:tblPr>
              <a:tblGrid>
                <a:gridCol w="576061">
                  <a:extLst>
                    <a:ext uri="{9D8B030D-6E8A-4147-A177-3AD203B41FA5}">
                      <a16:colId xmlns:a16="http://schemas.microsoft.com/office/drawing/2014/main" val="2168168142"/>
                    </a:ext>
                  </a:extLst>
                </a:gridCol>
                <a:gridCol w="925817">
                  <a:extLst>
                    <a:ext uri="{9D8B030D-6E8A-4147-A177-3AD203B41FA5}">
                      <a16:colId xmlns:a16="http://schemas.microsoft.com/office/drawing/2014/main" val="1825202604"/>
                    </a:ext>
                  </a:extLst>
                </a:gridCol>
                <a:gridCol w="925817">
                  <a:extLst>
                    <a:ext uri="{9D8B030D-6E8A-4147-A177-3AD203B41FA5}">
                      <a16:colId xmlns:a16="http://schemas.microsoft.com/office/drawing/2014/main" val="4168369067"/>
                    </a:ext>
                  </a:extLst>
                </a:gridCol>
                <a:gridCol w="925817">
                  <a:extLst>
                    <a:ext uri="{9D8B030D-6E8A-4147-A177-3AD203B41FA5}">
                      <a16:colId xmlns:a16="http://schemas.microsoft.com/office/drawing/2014/main" val="3528500954"/>
                    </a:ext>
                  </a:extLst>
                </a:gridCol>
                <a:gridCol w="925817">
                  <a:extLst>
                    <a:ext uri="{9D8B030D-6E8A-4147-A177-3AD203B41FA5}">
                      <a16:colId xmlns:a16="http://schemas.microsoft.com/office/drawing/2014/main" val="843519121"/>
                    </a:ext>
                  </a:extLst>
                </a:gridCol>
                <a:gridCol w="925817">
                  <a:extLst>
                    <a:ext uri="{9D8B030D-6E8A-4147-A177-3AD203B41FA5}">
                      <a16:colId xmlns:a16="http://schemas.microsoft.com/office/drawing/2014/main" val="2985924921"/>
                    </a:ext>
                  </a:extLst>
                </a:gridCol>
                <a:gridCol w="925817">
                  <a:extLst>
                    <a:ext uri="{9D8B030D-6E8A-4147-A177-3AD203B41FA5}">
                      <a16:colId xmlns:a16="http://schemas.microsoft.com/office/drawing/2014/main" val="3446441481"/>
                    </a:ext>
                  </a:extLst>
                </a:gridCol>
                <a:gridCol w="925817">
                  <a:extLst>
                    <a:ext uri="{9D8B030D-6E8A-4147-A177-3AD203B41FA5}">
                      <a16:colId xmlns:a16="http://schemas.microsoft.com/office/drawing/2014/main" val="3612635678"/>
                    </a:ext>
                  </a:extLst>
                </a:gridCol>
              </a:tblGrid>
              <a:tr h="324000">
                <a:tc>
                  <a:txBody>
                    <a:bodyPr/>
                    <a:lstStyle/>
                    <a:p>
                      <a:pPr algn="r" fontAlgn="b"/>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Ich habe eine klare Vorstellung von den Studienzielen des Studienprogramms.</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Theoretisch und praktisch orientierte Veranstaltungen sind im Studien-programm angemessen auf die Semester verteilt.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Die thematische Vielfalt der Lehr-veranstaltungen ist sehr gut.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Ich bin mit der Breite des fachspezifischen Angebots sehr zufrieden.</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Das Angebot an Wahlmodulen ist sehr gut.</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Die Berufsfeldrelevanz meines Studien-programms ist deutlich erkennbar.</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800" b="0" i="0" u="none" strike="noStrike" dirty="0">
                          <a:effectLst/>
                          <a:latin typeface="Arial" panose="020B0604020202020204" pitchFamily="34" charset="0"/>
                        </a:rPr>
                        <a:t>Um die von mir besuchten Lehr-veranstaltungen… zu bestehen, war der Arbeits-aufwand… alles in allem angemessen.</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2953063"/>
                  </a:ext>
                </a:extLst>
              </a:tr>
              <a:tr h="180000">
                <a:tc>
                  <a:txBody>
                    <a:bodyPr/>
                    <a:lstStyle/>
                    <a:p>
                      <a:pPr algn="r" fontAlgn="b"/>
                      <a:r>
                        <a:rPr lang="de-CH" sz="1000" b="0" u="none" strike="noStrike" dirty="0" err="1">
                          <a:effectLst/>
                          <a:latin typeface="Arial" panose="020B0604020202020204" pitchFamily="34" charset="0"/>
                          <a:cs typeface="Arial" panose="020B0604020202020204" pitchFamily="34" charset="0"/>
                        </a:rPr>
                        <a:t>mean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0.9</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1.5</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1.2</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0.5</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374137"/>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SD</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0.8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solidFill>
                            <a:srgbClr val="000000"/>
                          </a:solidFill>
                          <a:effectLst/>
                          <a:latin typeface="Arial" panose="020B0604020202020204" pitchFamily="34" charset="0"/>
                        </a:rPr>
                        <a:t>1.1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1.1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solidFill>
                            <a:srgbClr val="000000"/>
                          </a:solidFill>
                          <a:effectLst/>
                          <a:latin typeface="Arial" panose="020B0604020202020204" pitchFamily="34" charset="0"/>
                        </a:rPr>
                        <a:t>0.9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67506959"/>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N</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a:effectLst/>
                          <a:latin typeface="Arial" panose="020B0604020202020204" pitchFamily="34" charset="0"/>
                        </a:rPr>
                        <a:t>192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190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161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183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4310985"/>
                  </a:ext>
                </a:extLst>
              </a:tr>
              <a:tr h="180000">
                <a:tc>
                  <a:txBody>
                    <a:bodyPr/>
                    <a:lstStyle/>
                    <a:p>
                      <a:pPr algn="r" fontAlgn="b"/>
                      <a:r>
                        <a:rPr lang="de-CH" sz="1000" b="0" u="none" strike="noStrike" dirty="0">
                          <a:effectLst/>
                          <a:latin typeface="Arial" panose="020B0604020202020204" pitchFamily="34" charset="0"/>
                          <a:cs typeface="Arial" panose="020B0604020202020204" pitchFamily="34" charset="0"/>
                        </a:rPr>
                        <a:t>% +</a:t>
                      </a:r>
                      <a:endParaRPr lang="de-CH" sz="1000" b="0" i="0" u="none" strike="noStrike" dirty="0">
                        <a:effectLst/>
                        <a:latin typeface="Arial" panose="020B0604020202020204" pitchFamily="34" charset="0"/>
                        <a:cs typeface="Arial" panose="020B060402020202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83%</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96%</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86%</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83%</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89%</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67%</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de-CH" sz="1000" b="0" i="0" u="none" strike="noStrike" dirty="0">
                          <a:effectLst/>
                          <a:latin typeface="Arial" panose="020B0604020202020204" pitchFamily="34" charset="0"/>
                        </a:rPr>
                        <a:t>92%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5346481"/>
                  </a:ext>
                </a:extLst>
              </a:tr>
            </a:tbl>
          </a:graphicData>
        </a:graphic>
      </p:graphicFrame>
      <p:sp>
        <p:nvSpPr>
          <p:cNvPr id="10" name="Rechteck 9"/>
          <p:cNvSpPr/>
          <p:nvPr/>
        </p:nvSpPr>
        <p:spPr>
          <a:xfrm rot="20374808">
            <a:off x="81731" y="667999"/>
            <a:ext cx="316112" cy="369332"/>
          </a:xfrm>
          <a:prstGeom prst="rect">
            <a:avLst/>
          </a:prstGeom>
        </p:spPr>
        <p:txBody>
          <a:bodyPr wrap="none">
            <a:spAutoFit/>
          </a:bodyPr>
          <a:lstStyle/>
          <a:p>
            <a:r>
              <a:rPr lang="de-DE" b="1" dirty="0">
                <a:solidFill>
                  <a:schemeClr val="accent4">
                    <a:lumMod val="75000"/>
                  </a:schemeClr>
                </a:solidFill>
                <a:latin typeface="Bradley Hand ITC" panose="03070402050302030203" pitchFamily="66" charset="0"/>
              </a:rPr>
              <a:t>2</a:t>
            </a:r>
            <a:endParaRPr lang="de-CH" b="1" dirty="0">
              <a:solidFill>
                <a:schemeClr val="accent4">
                  <a:lumMod val="75000"/>
                </a:schemeClr>
              </a:solidFill>
              <a:latin typeface="Bradley Hand ITC" panose="03070402050302030203" pitchFamily="66" charset="0"/>
            </a:endParaRPr>
          </a:p>
        </p:txBody>
      </p:sp>
      <p:sp>
        <p:nvSpPr>
          <p:cNvPr id="6" name="Ellipse 5"/>
          <p:cNvSpPr/>
          <p:nvPr/>
        </p:nvSpPr>
        <p:spPr>
          <a:xfrm>
            <a:off x="5554852" y="1111382"/>
            <a:ext cx="1008112" cy="2592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18866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ags/tag10.xml><?xml version="1.0" encoding="utf-8"?>
<p:tagLst xmlns:a="http://schemas.openxmlformats.org/drawingml/2006/main" xmlns:r="http://schemas.openxmlformats.org/officeDocument/2006/relationships" xmlns:p="http://schemas.openxmlformats.org/presentationml/2006/main">
  <p:tag name="SHAPE_LOCKS" val="1983"/>
</p:tagLst>
</file>

<file path=ppt/tags/tag11.xml><?xml version="1.0" encoding="utf-8"?>
<p:tagLst xmlns:a="http://schemas.openxmlformats.org/drawingml/2006/main" xmlns:r="http://schemas.openxmlformats.org/officeDocument/2006/relationships" xmlns:p="http://schemas.openxmlformats.org/presentationml/2006/main">
  <p:tag name="SHAPE_LOCKS" val="1983"/>
</p:tagLst>
</file>

<file path=ppt/tags/tag12.xml><?xml version="1.0" encoding="utf-8"?>
<p:tagLst xmlns:a="http://schemas.openxmlformats.org/drawingml/2006/main" xmlns:r="http://schemas.openxmlformats.org/officeDocument/2006/relationships" xmlns:p="http://schemas.openxmlformats.org/presentationml/2006/main">
  <p:tag name="SHAPE_LOCKS" val="1983"/>
</p:tagLst>
</file>

<file path=ppt/tags/tag13.xml><?xml version="1.0" encoding="utf-8"?>
<p:tagLst xmlns:a="http://schemas.openxmlformats.org/drawingml/2006/main" xmlns:r="http://schemas.openxmlformats.org/officeDocument/2006/relationships" xmlns:p="http://schemas.openxmlformats.org/presentationml/2006/main">
  <p:tag name="SHAPE_LOCKS" val="1983"/>
</p:tagLst>
</file>

<file path=ppt/tags/tag14.xml><?xml version="1.0" encoding="utf-8"?>
<p:tagLst xmlns:a="http://schemas.openxmlformats.org/drawingml/2006/main" xmlns:r="http://schemas.openxmlformats.org/officeDocument/2006/relationships" xmlns:p="http://schemas.openxmlformats.org/presentationml/2006/main">
  <p:tag name="SHAPE_LOCKS" val="1983"/>
</p:tagLst>
</file>

<file path=ppt/tags/tag15.xml><?xml version="1.0" encoding="utf-8"?>
<p:tagLst xmlns:a="http://schemas.openxmlformats.org/drawingml/2006/main" xmlns:r="http://schemas.openxmlformats.org/officeDocument/2006/relationships" xmlns:p="http://schemas.openxmlformats.org/presentationml/2006/main">
  <p:tag name="SHAPE_LOCKS" val="1983"/>
</p:tagLst>
</file>

<file path=ppt/tags/tag16.xml><?xml version="1.0" encoding="utf-8"?>
<p:tagLst xmlns:a="http://schemas.openxmlformats.org/drawingml/2006/main" xmlns:r="http://schemas.openxmlformats.org/officeDocument/2006/relationships" xmlns:p="http://schemas.openxmlformats.org/presentationml/2006/main">
  <p:tag name="SHAPE_LOCKS" val="1983"/>
</p:tagLst>
</file>

<file path=ppt/tags/tag17.xml><?xml version="1.0" encoding="utf-8"?>
<p:tagLst xmlns:a="http://schemas.openxmlformats.org/drawingml/2006/main" xmlns:r="http://schemas.openxmlformats.org/officeDocument/2006/relationships" xmlns:p="http://schemas.openxmlformats.org/presentationml/2006/main">
  <p:tag name="SHAPE_LOCKS" val="1983"/>
</p:tagLst>
</file>

<file path=ppt/tags/tag18.xml><?xml version="1.0" encoding="utf-8"?>
<p:tagLst xmlns:a="http://schemas.openxmlformats.org/drawingml/2006/main" xmlns:r="http://schemas.openxmlformats.org/officeDocument/2006/relationships" xmlns:p="http://schemas.openxmlformats.org/presentationml/2006/main">
  <p:tag name="SHAPE_LOCKS" val="1983"/>
</p:tagLst>
</file>

<file path=ppt/tags/tag19.xml><?xml version="1.0" encoding="utf-8"?>
<p:tagLst xmlns:a="http://schemas.openxmlformats.org/drawingml/2006/main" xmlns:r="http://schemas.openxmlformats.org/officeDocument/2006/relationships" xmlns:p="http://schemas.openxmlformats.org/presentationml/2006/main">
  <p:tag name="SHAPE_LOCKS" val="1983"/>
</p:tagLst>
</file>

<file path=ppt/tags/tag2.xml><?xml version="1.0" encoding="utf-8"?>
<p:tagLst xmlns:a="http://schemas.openxmlformats.org/drawingml/2006/main" xmlns:r="http://schemas.openxmlformats.org/officeDocument/2006/relationships" xmlns:p="http://schemas.openxmlformats.org/presentationml/2006/main">
  <p:tag name="SHAPE_LOCKS" val="1935"/>
</p:tagLst>
</file>

<file path=ppt/tags/tag20.xml><?xml version="1.0" encoding="utf-8"?>
<p:tagLst xmlns:a="http://schemas.openxmlformats.org/drawingml/2006/main" xmlns:r="http://schemas.openxmlformats.org/officeDocument/2006/relationships" xmlns:p="http://schemas.openxmlformats.org/presentationml/2006/main">
  <p:tag name="SHAPE_LOCKS" val="1983"/>
</p:tagLst>
</file>

<file path=ppt/tags/tag21.xml><?xml version="1.0" encoding="utf-8"?>
<p:tagLst xmlns:a="http://schemas.openxmlformats.org/drawingml/2006/main" xmlns:r="http://schemas.openxmlformats.org/officeDocument/2006/relationships" xmlns:p="http://schemas.openxmlformats.org/presentationml/2006/main">
  <p:tag name="SHAPE_LOCKS" val="1983"/>
</p:tagLst>
</file>

<file path=ppt/tags/tag22.xml><?xml version="1.0" encoding="utf-8"?>
<p:tagLst xmlns:a="http://schemas.openxmlformats.org/drawingml/2006/main" xmlns:r="http://schemas.openxmlformats.org/officeDocument/2006/relationships" xmlns:p="http://schemas.openxmlformats.org/presentationml/2006/main">
  <p:tag name="SHAPE_LOCKS" val="1983"/>
</p:tagLst>
</file>

<file path=ppt/tags/tag23.xml><?xml version="1.0" encoding="utf-8"?>
<p:tagLst xmlns:a="http://schemas.openxmlformats.org/drawingml/2006/main" xmlns:r="http://schemas.openxmlformats.org/officeDocument/2006/relationships" xmlns:p="http://schemas.openxmlformats.org/presentationml/2006/main">
  <p:tag name="SHAPE_LOCKS" val="1983"/>
</p:tagLst>
</file>

<file path=ppt/tags/tag24.xml><?xml version="1.0" encoding="utf-8"?>
<p:tagLst xmlns:a="http://schemas.openxmlformats.org/drawingml/2006/main" xmlns:r="http://schemas.openxmlformats.org/officeDocument/2006/relationships" xmlns:p="http://schemas.openxmlformats.org/presentationml/2006/main">
  <p:tag name="SHAPE_LOCKS" val="1983"/>
</p:tagLst>
</file>

<file path=ppt/tags/tag25.xml><?xml version="1.0" encoding="utf-8"?>
<p:tagLst xmlns:a="http://schemas.openxmlformats.org/drawingml/2006/main" xmlns:r="http://schemas.openxmlformats.org/officeDocument/2006/relationships" xmlns:p="http://schemas.openxmlformats.org/presentationml/2006/main">
  <p:tag name="SHAPE_LOCKS" val="1983"/>
</p:tagLst>
</file>

<file path=ppt/tags/tag26.xml><?xml version="1.0" encoding="utf-8"?>
<p:tagLst xmlns:a="http://schemas.openxmlformats.org/drawingml/2006/main" xmlns:r="http://schemas.openxmlformats.org/officeDocument/2006/relationships" xmlns:p="http://schemas.openxmlformats.org/presentationml/2006/main">
  <p:tag name="SHAPE_LOCKS" val="1935"/>
</p:tagLst>
</file>

<file path=ppt/tags/tag27.xml><?xml version="1.0" encoding="utf-8"?>
<p:tagLst xmlns:a="http://schemas.openxmlformats.org/drawingml/2006/main" xmlns:r="http://schemas.openxmlformats.org/officeDocument/2006/relationships" xmlns:p="http://schemas.openxmlformats.org/presentationml/2006/main">
  <p:tag name="SHAPE_LOCKS" val="1935"/>
</p:tagLst>
</file>

<file path=ppt/tags/tag3.xml><?xml version="1.0" encoding="utf-8"?>
<p:tagLst xmlns:a="http://schemas.openxmlformats.org/drawingml/2006/main" xmlns:r="http://schemas.openxmlformats.org/officeDocument/2006/relationships" xmlns:p="http://schemas.openxmlformats.org/presentationml/2006/main">
  <p:tag name="SHAPE_LOCKS" val="1983"/>
</p:tagLst>
</file>

<file path=ppt/tags/tag4.xml><?xml version="1.0" encoding="utf-8"?>
<p:tagLst xmlns:a="http://schemas.openxmlformats.org/drawingml/2006/main" xmlns:r="http://schemas.openxmlformats.org/officeDocument/2006/relationships" xmlns:p="http://schemas.openxmlformats.org/presentationml/2006/main">
  <p:tag name="SHAPE_LOCKS" val="1935"/>
</p:tagLst>
</file>

<file path=ppt/tags/tag5.xml><?xml version="1.0" encoding="utf-8"?>
<p:tagLst xmlns:a="http://schemas.openxmlformats.org/drawingml/2006/main" xmlns:r="http://schemas.openxmlformats.org/officeDocument/2006/relationships" xmlns:p="http://schemas.openxmlformats.org/presentationml/2006/main">
  <p:tag name="SHAPE_LOCKS" val="1983"/>
</p:tagLst>
</file>

<file path=ppt/tags/tag6.xml><?xml version="1.0" encoding="utf-8"?>
<p:tagLst xmlns:a="http://schemas.openxmlformats.org/drawingml/2006/main" xmlns:r="http://schemas.openxmlformats.org/officeDocument/2006/relationships" xmlns:p="http://schemas.openxmlformats.org/presentationml/2006/main">
  <p:tag name="SHAPE_LOCKS" val="1983"/>
</p:tagLst>
</file>

<file path=ppt/tags/tag7.xml><?xml version="1.0" encoding="utf-8"?>
<p:tagLst xmlns:a="http://schemas.openxmlformats.org/drawingml/2006/main" xmlns:r="http://schemas.openxmlformats.org/officeDocument/2006/relationships" xmlns:p="http://schemas.openxmlformats.org/presentationml/2006/main">
  <p:tag name="SHAPE_LOCKS" val="1935"/>
</p:tagLst>
</file>

<file path=ppt/tags/tag8.xml><?xml version="1.0" encoding="utf-8"?>
<p:tagLst xmlns:a="http://schemas.openxmlformats.org/drawingml/2006/main" xmlns:r="http://schemas.openxmlformats.org/officeDocument/2006/relationships" xmlns:p="http://schemas.openxmlformats.org/presentationml/2006/main">
  <p:tag name="SHAPE_LOCKS" val="1983"/>
</p:tagLst>
</file>

<file path=ppt/tags/tag9.xml><?xml version="1.0" encoding="utf-8"?>
<p:tagLst xmlns:a="http://schemas.openxmlformats.org/drawingml/2006/main" xmlns:r="http://schemas.openxmlformats.org/officeDocument/2006/relationships" xmlns:p="http://schemas.openxmlformats.org/presentationml/2006/main">
  <p:tag name="SHAPE_LOCKS" val="1935"/>
</p:tagLst>
</file>

<file path=ppt/theme/theme1.xml><?xml version="1.0" encoding="utf-8"?>
<a:theme xmlns:a="http://schemas.openxmlformats.org/drawingml/2006/main" na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AA2DA766-CE65-48BC-8511-249081462825}"/>
    </a:ext>
  </a:extLst>
</a:theme>
</file>

<file path=ppt/theme/theme2.xml><?xml version="1.0" encoding="utf-8"?>
<a:theme xmlns:a="http://schemas.openxmlformats.org/drawingml/2006/main" na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D2C55FCA-6C9D-4FD9-BCCB-6B11EC7624E0}"/>
    </a:ext>
  </a:extLst>
</a:theme>
</file>

<file path=ppt/theme/theme3.xml><?xml version="1.0" encoding="utf-8"?>
<a:theme xmlns:a="http://schemas.openxmlformats.org/drawingml/2006/main" name="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A1CF6E08-6A90-4A05-8CF6-C1D6B907E9E4}"/>
    </a:ext>
  </a:extLst>
</a:theme>
</file>

<file path=ppt/theme/theme4.xml><?xml version="1.0" encoding="utf-8"?>
<a:theme xmlns:a="http://schemas.openxmlformats.org/drawingml/2006/main" name="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3585EBC0-9BD4-4B94-BA7E-D99659FFC551}"/>
    </a:ext>
  </a:extLst>
</a:theme>
</file>

<file path=ppt/theme/theme5.xml><?xml version="1.0" encoding="utf-8"?>
<a:theme xmlns:a="http://schemas.openxmlformats.org/drawingml/2006/main" name="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4EC11675-298F-428E-A9BF-A31917A61436}"/>
    </a:ext>
  </a:extLst>
</a:theme>
</file>

<file path=ppt/theme/theme6.xml><?xml version="1.0" encoding="utf-8"?>
<a:theme xmlns:a="http://schemas.openxmlformats.org/drawingml/2006/main" name="Gui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23 UBE PPP_169_V3_entw1.pptx" id="{320F5B9C-A90C-49C1-B68C-6D1387B8CC7F}" vid="{537F7234-F006-46B7-8EDD-53C1CCB107B6}"/>
    </a:ext>
  </a:ext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696F77DEA81C44B0102C6B95DB699E" ma:contentTypeVersion="14" ma:contentTypeDescription="Ein neues Dokument erstellen." ma:contentTypeScope="" ma:versionID="e87f797adee2584decb7041d748c2759">
  <xsd:schema xmlns:xsd="http://www.w3.org/2001/XMLSchema" xmlns:xs="http://www.w3.org/2001/XMLSchema" xmlns:p="http://schemas.microsoft.com/office/2006/metadata/properties" xmlns:ns3="aa7dc1bd-d8bc-4668-b7c4-172057fbd825" xmlns:ns4="3a6fbfc1-cafc-4763-92cb-72e3877d074a" targetNamespace="http://schemas.microsoft.com/office/2006/metadata/properties" ma:root="true" ma:fieldsID="836caf640cb32b370595e76b33718dde" ns3:_="" ns4:_="">
    <xsd:import namespace="aa7dc1bd-d8bc-4668-b7c4-172057fbd825"/>
    <xsd:import namespace="3a6fbfc1-cafc-4763-92cb-72e3877d07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dc1bd-d8bc-4668-b7c4-172057fbd825"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6fbfc1-cafc-4763-92cb-72e3877d074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F37AE3-28A0-421A-B780-8D26F39838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7dc1bd-d8bc-4668-b7c4-172057fbd825"/>
    <ds:schemaRef ds:uri="3a6fbfc1-cafc-4763-92cb-72e3877d07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12710A-0489-4DDA-ACA5-4B5751E5795B}">
  <ds:schemaRefs>
    <ds:schemaRef ds:uri="http://schemas.microsoft.com/sharepoint/v3/contenttype/forms"/>
  </ds:schemaRefs>
</ds:datastoreItem>
</file>

<file path=customXml/itemProps3.xml><?xml version="1.0" encoding="utf-8"?>
<ds:datastoreItem xmlns:ds="http://schemas.openxmlformats.org/officeDocument/2006/customXml" ds:itemID="{4EB048A5-91E2-46B5-B184-FC2AE2A29894}">
  <ds:schemaRefs>
    <ds:schemaRef ds:uri="http://purl.org/dc/terms/"/>
    <ds:schemaRef ds:uri="http://schemas.microsoft.com/office/2006/documentManagement/types"/>
    <ds:schemaRef ds:uri="aa7dc1bd-d8bc-4668-b7c4-172057fbd825"/>
    <ds:schemaRef ds:uri="3a6fbfc1-cafc-4763-92cb-72e3877d074a"/>
    <ds:schemaRef ds:uri="http://purl.org/dc/elements/1.1/"/>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UniBe_Vorlage_PP_unirot_02112018</Template>
  <TotalTime>0</TotalTime>
  <Words>2072</Words>
  <Application>Microsoft Office PowerPoint</Application>
  <PresentationFormat>Bildschirmpräsentation (16:9)</PresentationFormat>
  <Paragraphs>535</Paragraphs>
  <Slides>22</Slides>
  <Notes>13</Notes>
  <HiddenSlides>0</HiddenSlides>
  <MMClips>0</MMClips>
  <ScaleCrop>false</ScaleCrop>
  <HeadingPairs>
    <vt:vector size="6" baseType="variant">
      <vt:variant>
        <vt:lpstr>Verwendete Schriftarten</vt:lpstr>
      </vt:variant>
      <vt:variant>
        <vt:i4>5</vt:i4>
      </vt:variant>
      <vt:variant>
        <vt:lpstr>Design</vt:lpstr>
      </vt:variant>
      <vt:variant>
        <vt:i4>6</vt:i4>
      </vt:variant>
      <vt:variant>
        <vt:lpstr>Folientitel</vt:lpstr>
      </vt:variant>
      <vt:variant>
        <vt:i4>22</vt:i4>
      </vt:variant>
    </vt:vector>
  </HeadingPairs>
  <TitlesOfParts>
    <vt:vector size="33" baseType="lpstr">
      <vt:lpstr>Arial</vt:lpstr>
      <vt:lpstr>Bradley Hand ITC</vt:lpstr>
      <vt:lpstr>Calibri</vt:lpstr>
      <vt:lpstr>Symbol</vt:lpstr>
      <vt:lpstr>Wingdings</vt:lpstr>
      <vt:lpstr>1</vt:lpstr>
      <vt:lpstr>2</vt:lpstr>
      <vt:lpstr>3</vt:lpstr>
      <vt:lpstr>4</vt:lpstr>
      <vt:lpstr>5</vt:lpstr>
      <vt:lpstr>Guidlines</vt:lpstr>
      <vt:lpstr>Bericht zur Evaluation  des Studienprogramms  Bachelor Sportwissenschaft</vt:lpstr>
      <vt:lpstr>PowerPoint-Präsentation</vt:lpstr>
      <vt:lpstr>Ziele der Evaluation</vt:lpstr>
      <vt:lpstr>Kriterien für die Studienprogrammevaluation</vt:lpstr>
      <vt:lpstr>Kriterien für die Studienprogrammevaluation</vt:lpstr>
      <vt:lpstr>Online-Befragung BSc-Studierende</vt:lpstr>
      <vt:lpstr>Online-Befragung BSc-Studierende</vt:lpstr>
      <vt:lpstr>Online-Befragung BSc-Studierende</vt:lpstr>
      <vt:lpstr>Fragen zu den Studieninhalten </vt:lpstr>
      <vt:lpstr>Fragen zum Studienaufbau</vt:lpstr>
      <vt:lpstr>Fragen zur Studierbarkeit</vt:lpstr>
      <vt:lpstr>Fragen zur Studierbarkeit</vt:lpstr>
      <vt:lpstr>Fragen über Erwartungen und Zufriedenheit</vt:lpstr>
      <vt:lpstr>Fragen über Erwartungen und Zufriedenheit</vt:lpstr>
      <vt:lpstr>Fragen über Erwartungen und Zufriedenheit</vt:lpstr>
      <vt:lpstr>Fragen zur Kommunikation und Beratung</vt:lpstr>
      <vt:lpstr>Fragen zur Infrastruktur</vt:lpstr>
      <vt:lpstr>Fokusgruppengespräche</vt:lpstr>
      <vt:lpstr>Fokusgruppengespräche</vt:lpstr>
      <vt:lpstr>Fokusgruppengespräche</vt:lpstr>
      <vt:lpstr>Fokusgruppengespräche</vt:lpstr>
      <vt:lpstr>Fokusgruppengespräche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Ein Microsoft Office-Anwender</dc:creator>
  <cp:lastModifiedBy>Erlacher, Daniel (ISPW)</cp:lastModifiedBy>
  <cp:revision>205</cp:revision>
  <cp:lastPrinted>2018-05-01T08:16:01Z</cp:lastPrinted>
  <dcterms:created xsi:type="dcterms:W3CDTF">2021-10-25T15:45:47Z</dcterms:created>
  <dcterms:modified xsi:type="dcterms:W3CDTF">2022-11-21T12:17:22Z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2016-05-19T00:00:00Z</vt:filetime>
  </property>
  <property fmtid="{D5CDD505-2E9C-101B-9397-08002B2CF9AE}" pid="3" name="Creator">
    <vt:lpwstr>Adobe InDesign CC 2015 (Macintosh)</vt:lpwstr>
  </property>
  <property fmtid="{D5CDD505-2E9C-101B-9397-08002B2CF9AE}" pid="4" name="LastSaved">
    <vt:filetime>2016-05-19T00:00:00Z</vt:filetime>
  </property>
  <property fmtid="{D5CDD505-2E9C-101B-9397-08002B2CF9AE}" pid="5" name="ContentTypeId">
    <vt:lpwstr>0x0101008C696F77DEA81C44B0102C6B95DB699E</vt:lpwstr>
  </property>
</Properties>
</file>